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3"/>
  </p:notesMasterIdLst>
  <p:sldIdLst>
    <p:sldId id="274" r:id="rId2"/>
    <p:sldId id="257" r:id="rId3"/>
    <p:sldId id="275" r:id="rId4"/>
    <p:sldId id="258" r:id="rId5"/>
    <p:sldId id="268" r:id="rId6"/>
    <p:sldId id="266" r:id="rId7"/>
    <p:sldId id="278" r:id="rId8"/>
    <p:sldId id="279" r:id="rId9"/>
    <p:sldId id="280" r:id="rId10"/>
    <p:sldId id="281" r:id="rId11"/>
    <p:sldId id="265" r:id="rId12"/>
    <p:sldId id="264" r:id="rId13"/>
    <p:sldId id="261" r:id="rId14"/>
    <p:sldId id="263" r:id="rId15"/>
    <p:sldId id="262" r:id="rId16"/>
    <p:sldId id="260" r:id="rId17"/>
    <p:sldId id="259" r:id="rId18"/>
    <p:sldId id="273" r:id="rId19"/>
    <p:sldId id="272" r:id="rId20"/>
    <p:sldId id="271" r:id="rId21"/>
    <p:sldId id="270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A1474"/>
    <a:srgbClr val="97400B"/>
    <a:srgbClr val="B34C0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65" d="100"/>
          <a:sy n="65" d="100"/>
        </p:scale>
        <p:origin x="-14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9F731634-68B7-44E9-B97A-E5567B7DBD35}" type="datetimeFigureOut">
              <a:rPr lang="ru-RU"/>
              <a:pPr>
                <a:defRPr/>
              </a:pPr>
              <a:t>21.11.2021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5F764594-2E5A-41E9-BFA1-50C5F3E99B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0450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AA117-D35C-41AC-AFC3-AF9C3F43C5DC}" type="datetimeFigureOut">
              <a:rPr lang="ru-RU"/>
              <a:pPr>
                <a:defRPr/>
              </a:pPr>
              <a:t>21.11.2021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87635-BFAB-41AE-BDB7-0A6DE66B3E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FCBE5-0DA4-494D-BCED-2AC8F89BEF15}" type="datetimeFigureOut">
              <a:rPr lang="ru-RU"/>
              <a:pPr>
                <a:defRPr/>
              </a:pPr>
              <a:t>21.11.2021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7FF16-EC20-41BB-BEEA-B09AA7AFC8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CF899-4EE2-4F71-8643-BADC02C5FD7E}" type="datetimeFigureOut">
              <a:rPr lang="ru-RU"/>
              <a:pPr>
                <a:defRPr/>
              </a:pPr>
              <a:t>21.11.2021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EEC50-5BCF-4237-AF11-6C93A16D3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E84C9-7EAB-43BF-BFAB-4190F602A507}" type="datetimeFigureOut">
              <a:rPr lang="ru-RU"/>
              <a:pPr>
                <a:defRPr/>
              </a:pPr>
              <a:t>21.11.2021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4B3C5-9F09-4784-A2E2-65537D851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506B0-C10D-4ABA-BCF3-450CE6734D89}" type="datetimeFigureOut">
              <a:rPr lang="ru-RU"/>
              <a:pPr>
                <a:defRPr/>
              </a:pPr>
              <a:t>21.11.2021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563FA-5273-4FD4-99D5-EBD8B65BD3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F7F6C-D12F-4276-9333-9BA569C9EEEF}" type="datetimeFigureOut">
              <a:rPr lang="ru-RU"/>
              <a:pPr>
                <a:defRPr/>
              </a:pPr>
              <a:t>21.11.2021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F826E-B690-4DA0-B697-AD5909377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21A87-182F-4640-9DD3-97150AA775B2}" type="datetimeFigureOut">
              <a:rPr lang="ru-RU"/>
              <a:pPr>
                <a:defRPr/>
              </a:pPr>
              <a:t>21.11.2021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BBC32-8A4C-43D0-82B7-9433AF786E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C294-03F7-43AF-80A3-7899C24AD88A}" type="datetimeFigureOut">
              <a:rPr lang="ru-RU"/>
              <a:pPr>
                <a:defRPr/>
              </a:pPr>
              <a:t>21.11.2021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CC675-AC3E-4F0B-BB23-F1DAECFFE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A2FBB-60EF-4A79-AB21-41E309B8B832}" type="datetimeFigureOut">
              <a:rPr lang="ru-RU"/>
              <a:pPr>
                <a:defRPr/>
              </a:pPr>
              <a:t>21.11.2021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EBD19-D8E0-4F8D-B7B1-4FB75D04B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4D176-36BF-4386-8D77-354AE87DCC04}" type="datetimeFigureOut">
              <a:rPr lang="ru-RU"/>
              <a:pPr>
                <a:defRPr/>
              </a:pPr>
              <a:t>21.11.2021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DD747-F9E5-432A-9245-D04050E9DD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A37F9-01EE-46CC-A4A0-36C7FED35131}" type="datetimeFigureOut">
              <a:rPr lang="ru-RU"/>
              <a:pPr>
                <a:defRPr/>
              </a:pPr>
              <a:t>21.11.2021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07BCF-759E-41A1-B40F-4B6B2A3B92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6143EC-D3ED-4C71-9A61-FF2249F76668}" type="datetimeFigureOut">
              <a:rPr lang="ru-RU"/>
              <a:pPr>
                <a:defRPr/>
              </a:pPr>
              <a:t>21.11.2021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60D5E1-EA6F-444E-AA1A-D01704A928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1" r:id="rId4"/>
    <p:sldLayoutId id="2147483795" r:id="rId5"/>
    <p:sldLayoutId id="2147483790" r:id="rId6"/>
    <p:sldLayoutId id="2147483796" r:id="rId7"/>
    <p:sldLayoutId id="2147483797" r:id="rId8"/>
    <p:sldLayoutId id="2147483798" r:id="rId9"/>
    <p:sldLayoutId id="2147483789" r:id="rId10"/>
    <p:sldLayoutId id="2147483799" r:id="rId11"/>
  </p:sldLayoutIdLst>
  <p:transition spd="slow">
    <p:push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s4-bog.ucoz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28625" y="908720"/>
            <a:ext cx="8463855" cy="56515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казённое дошкольное                                       образовательное учреждение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етский сад №4 «Скворушка» с.Богучаны</a:t>
            </a:r>
            <a:endParaRPr lang="ru-RU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ru-RU" sz="1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</a:t>
            </a:r>
            <a:r>
              <a:rPr lang="ru-RU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</a:p>
          <a:p>
            <a:pPr marL="0" indent="0" algn="ctr">
              <a:buNone/>
            </a:pPr>
            <a:r>
              <a:rPr lang="ru-RU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</a:t>
            </a:r>
          </a:p>
          <a:p>
            <a:pPr algn="ctr"/>
            <a:endParaRPr lang="ru-RU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Font typeface="Wingdings 2" pitchFamily="18" charset="2"/>
              <a:buNone/>
            </a:pPr>
            <a:endParaRPr lang="ru-RU" sz="1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Подзаголовок 2"/>
          <p:cNvSpPr txBox="1">
            <a:spLocks/>
          </p:cNvSpPr>
          <p:nvPr/>
        </p:nvSpPr>
        <p:spPr bwMode="auto">
          <a:xfrm>
            <a:off x="0" y="298450"/>
            <a:ext cx="8964612" cy="10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ru-RU" sz="3600" b="1" dirty="0" smtClean="0">
                <a:solidFill>
                  <a:srgbClr val="0A1474"/>
                </a:solidFill>
                <a:latin typeface="Times New Roman" pitchFamily="18" charset="0"/>
                <a:ea typeface="Adobe Ming Std L"/>
                <a:cs typeface="Times New Roman" pitchFamily="18" charset="0"/>
              </a:rPr>
              <a:t>                                              </a:t>
            </a:r>
            <a:endParaRPr lang="ru-RU" sz="3600" b="1" dirty="0">
              <a:solidFill>
                <a:srgbClr val="0A1474"/>
              </a:solidFill>
              <a:latin typeface="Times New Roman" pitchFamily="18" charset="0"/>
              <a:ea typeface="Adobe Ming Std L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58695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28625" y="333374"/>
            <a:ext cx="8573139" cy="6335985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eaLnBrk="1" hangingPunct="1">
              <a:buFont typeface="Wingdings 2" pitchFamily="18" charset="2"/>
              <a:buNone/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000" dirty="0" smtClean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 </a:t>
            </a:r>
            <a:r>
              <a:rPr lang="ru-RU" sz="1500" dirty="0" smtClean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  </a:t>
            </a:r>
            <a:r>
              <a:rPr lang="ru-RU" sz="1600" dirty="0" smtClean="0">
                <a:latin typeface="PetersburgC"/>
                <a:ea typeface="Times New Roman"/>
                <a:cs typeface="PetersburgC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ребенок может выполнять правильно все виды основных движений (ходьба, бег, прыжки, метание, лазанье); </a:t>
            </a:r>
            <a:endParaRPr lang="ru-RU" sz="1200" dirty="0">
              <a:latin typeface="Calibri"/>
              <a:ea typeface="Times New Roman"/>
              <a:cs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развиты основные двигательные качества; </a:t>
            </a:r>
            <a:endParaRPr lang="ru-RU" sz="1200" dirty="0">
              <a:latin typeface="Calibri"/>
              <a:ea typeface="Times New Roman"/>
              <a:cs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хорошо владеет своим телом, сохраняет правильную осанку; </a:t>
            </a:r>
            <a:endParaRPr lang="ru-RU" sz="1200" dirty="0">
              <a:latin typeface="Calibri"/>
              <a:ea typeface="Times New Roman"/>
              <a:cs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накапливается резерв здоровья; </a:t>
            </a:r>
            <a:endParaRPr lang="ru-RU" sz="1200" dirty="0">
              <a:latin typeface="Calibri"/>
              <a:ea typeface="Times New Roman"/>
              <a:cs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активен, хорошо ест и спит; </a:t>
            </a:r>
            <a:endParaRPr lang="ru-RU" sz="1200" dirty="0">
              <a:latin typeface="Calibri"/>
              <a:ea typeface="Times New Roman"/>
              <a:cs typeface="Calibri"/>
            </a:endParaRPr>
          </a:p>
          <a:p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- владеет элементарными навыками здорового образа жизни.</a:t>
            </a:r>
            <a:endParaRPr lang="ru-RU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Подзаголовок 2"/>
          <p:cNvSpPr txBox="1">
            <a:spLocks/>
          </p:cNvSpPr>
          <p:nvPr/>
        </p:nvSpPr>
        <p:spPr bwMode="auto">
          <a:xfrm>
            <a:off x="179388" y="333375"/>
            <a:ext cx="896461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ru-RU" sz="3600" b="1" dirty="0">
              <a:solidFill>
                <a:srgbClr val="0A1474"/>
              </a:solidFill>
              <a:latin typeface="Times New Roman" pitchFamily="18" charset="0"/>
              <a:ea typeface="Adobe Ming Std L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1622" y="179239"/>
            <a:ext cx="86801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Целевые ориентиры на этапе завершения дошкольного образования:</a:t>
            </a:r>
          </a:p>
          <a:p>
            <a:pPr lvl="0" algn="ctr"/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241068"/>
            <a:ext cx="6552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Физическое развитие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4731093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28625" y="333375"/>
            <a:ext cx="8715375" cy="56515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eaLnBrk="1" hangingPunct="1">
              <a:buFont typeface="Wingdings 2" pitchFamily="18" charset="2"/>
              <a:buNone/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1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16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013176"/>
            <a:ext cx="1684002" cy="16503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339" name="Подзаголовок 2"/>
          <p:cNvSpPr txBox="1">
            <a:spLocks/>
          </p:cNvSpPr>
          <p:nvPr/>
        </p:nvSpPr>
        <p:spPr bwMode="auto">
          <a:xfrm>
            <a:off x="179388" y="333375"/>
            <a:ext cx="896461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ru-RU" sz="3600" b="1" dirty="0">
              <a:solidFill>
                <a:srgbClr val="0A1474"/>
              </a:solidFill>
              <a:latin typeface="Times New Roman" pitchFamily="18" charset="0"/>
              <a:ea typeface="Adobe Ming Std L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404664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Модель построения образовательного процесса в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МКДОУ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39441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Образовательный процесс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подразделен на: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Образовательную деятельность, осуществляемую в процессе организации различных видов детской деятельности: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игровой, двигательной, коммуникативной, познавательно-исследовательской, восприятия художественной литературы и фольклора, самообслуживания и элементарного бытового труда, конструирования из различных материалов, изобразительной, музыкальной.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Образовательную деятельность, осуществляемую в ходе режимных моментов.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Самостоятельную деятельность детей.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Взаимодействие с семьями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воспитанников.</a:t>
            </a:r>
          </a:p>
          <a:p>
            <a:pPr lvl="0"/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xmlns="" val="228411170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28625" y="333375"/>
            <a:ext cx="8715375" cy="56515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eaLnBrk="1" hangingPunct="1">
              <a:buFont typeface="Wingdings 2" pitchFamily="18" charset="2"/>
              <a:buNone/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1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Подзаголовок 2"/>
          <p:cNvSpPr txBox="1">
            <a:spLocks/>
          </p:cNvSpPr>
          <p:nvPr/>
        </p:nvSpPr>
        <p:spPr bwMode="auto">
          <a:xfrm>
            <a:off x="179388" y="333375"/>
            <a:ext cx="896461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ru-RU" sz="3600" b="1" dirty="0">
              <a:solidFill>
                <a:srgbClr val="0A1474"/>
              </a:solidFill>
              <a:latin typeface="Times New Roman" pitchFamily="18" charset="0"/>
              <a:ea typeface="Adobe Ming Std L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8570" y="177790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 психолого-педагогической работы по освоению детьми образовательных областей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225689"/>
            <a:ext cx="862312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 Программы включает совокупность образовательных областей, которые обеспечивают разностороннее развитие детей с учетом их возрастных </a:t>
            </a:r>
            <a:endParaRPr lang="ru-RU" sz="2400" dirty="0" smtClean="0">
              <a:solidFill>
                <a:srgbClr val="0000CC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индивидуальных особенностей </a:t>
            </a: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основным направлениям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физическому</a:t>
            </a:r>
            <a:endParaRPr lang="ru-RU" sz="2400" dirty="0" smtClean="0">
              <a:solidFill>
                <a:srgbClr val="0000CC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социально-коммуникативному</a:t>
            </a:r>
            <a:endParaRPr lang="ru-RU" sz="2400" dirty="0" smtClean="0">
              <a:solidFill>
                <a:srgbClr val="0000CC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познавательному</a:t>
            </a:r>
            <a:endParaRPr lang="ru-RU" sz="2400" dirty="0" smtClean="0">
              <a:solidFill>
                <a:srgbClr val="0000CC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речевому 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художественно-эстетическому</a:t>
            </a:r>
            <a:endParaRPr lang="ru-RU" sz="2400" dirty="0" smtClean="0">
              <a:solidFill>
                <a:srgbClr val="0000CC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обеспечивает достижение воспитанниками готовности к школе.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/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Содержание психолого-педагогической работы по освоению детьми образовательных областей ориентировано на развитие </a:t>
            </a: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физических, интеллектуальных и личностных качеств детей. 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771351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28625" y="333375"/>
            <a:ext cx="8715375" cy="56515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eaLnBrk="1" hangingPunct="1">
              <a:buFont typeface="Wingdings 2" pitchFamily="18" charset="2"/>
              <a:buNone/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1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Подзаголовок 2"/>
          <p:cNvSpPr txBox="1">
            <a:spLocks/>
          </p:cNvSpPr>
          <p:nvPr/>
        </p:nvSpPr>
        <p:spPr bwMode="auto">
          <a:xfrm>
            <a:off x="179388" y="333375"/>
            <a:ext cx="896461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ru-RU" sz="3600" b="1" dirty="0">
              <a:solidFill>
                <a:srgbClr val="0A1474"/>
              </a:solidFill>
              <a:latin typeface="Times New Roman" pitchFamily="18" charset="0"/>
              <a:ea typeface="Adobe Ming Std L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15816" y="533121"/>
            <a:ext cx="34027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256087"/>
            <a:ext cx="849694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Формирование устной речи и навыков речевого общения с окружающими на основе</a:t>
            </a: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овладения литературным языком своего народа</a:t>
            </a:r>
          </a:p>
          <a:p>
            <a:pPr>
              <a:spcAft>
                <a:spcPts val="0"/>
              </a:spcAft>
            </a:pPr>
            <a:r>
              <a:rPr 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 речевого  развития</a:t>
            </a:r>
            <a:r>
              <a:rPr lang="ru-RU" sz="2400" i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Обогащение активного словаря, развития связной, грамматически правильной диалогической и монологической речи.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речевого 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творчества. 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звуковой и интонационный культуры речи, фонематического слуха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звуковой </a:t>
            </a:r>
            <a:r>
              <a:rPr lang="ru-RU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аналитико-синтексической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активности как предпосылки обучения грамоте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книжной культурой, детской литературой.</a:t>
            </a:r>
          </a:p>
          <a:p>
            <a:pPr lvl="0"/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Понимание 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слух текстов различных жанров детской 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lvl="0"/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литературы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890532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28625" y="333375"/>
            <a:ext cx="8715375" cy="56515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eaLnBrk="1" hangingPunct="1">
              <a:buFont typeface="Wingdings 2" pitchFamily="18" charset="2"/>
              <a:buNone/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1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Подзаголовок 2"/>
          <p:cNvSpPr txBox="1">
            <a:spLocks/>
          </p:cNvSpPr>
          <p:nvPr/>
        </p:nvSpPr>
        <p:spPr bwMode="auto">
          <a:xfrm>
            <a:off x="179388" y="333375"/>
            <a:ext cx="896461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ru-RU" sz="3600" b="1" dirty="0">
              <a:solidFill>
                <a:srgbClr val="0A1474"/>
              </a:solidFill>
              <a:latin typeface="Times New Roman" pitchFamily="18" charset="0"/>
              <a:ea typeface="Adobe Ming Std L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72211" y="393234"/>
            <a:ext cx="41789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388" y="996405"/>
            <a:ext cx="87130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algn="just"/>
            <a:r>
              <a:rPr lang="ru-RU" sz="2000" b="1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lang="ru-RU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здорового, жизнерадостного, физически совершенного, гармонически и творчески развитого ребенка.</a:t>
            </a:r>
            <a:endParaRPr lang="ru-RU" sz="2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/>
            <a:r>
              <a:rPr lang="ru-RU" sz="2000" b="1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Задачи </a:t>
            </a:r>
            <a:r>
              <a:rPr lang="ru-RU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Федеральным государственным образовательным стандартом дошкольного образования:</a:t>
            </a:r>
            <a:r>
              <a:rPr lang="ru-RU" sz="2000" b="1" i="1" u="sng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>
              <a:buFontTx/>
              <a:buChar char="•"/>
            </a:pPr>
            <a:r>
              <a:rPr lang="ru-RU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Приобретение опыта в следующих видах деятельности: двигательной, направленной на развитие координации и гибкости; способствующих правильному формированию опорно-двигательной системы организма, развитию равновесия, координации движений, крупной и мелкой моторики обеих рук; связанных с правильным, не наносящим ущерба организму, выполнением основных движений (ходьба, бег, мягкие прыжки, повороты в стороны).</a:t>
            </a:r>
            <a:endParaRPr lang="ru-RU" sz="2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>
              <a:buFontTx/>
              <a:buChar char="•"/>
            </a:pPr>
            <a:r>
              <a:rPr lang="ru-RU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начальных представлений о некоторых видах спорта, овладение подвижными играми с правилами.</a:t>
            </a:r>
            <a:endParaRPr lang="ru-RU" sz="2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>
              <a:buFontTx/>
              <a:buChar char="•"/>
            </a:pPr>
            <a:r>
              <a:rPr lang="ru-RU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Становление целенаправленности и </a:t>
            </a:r>
            <a:r>
              <a:rPr lang="ru-RU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двигательной сфере.</a:t>
            </a:r>
            <a:endParaRPr lang="ru-RU" sz="2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>
              <a:buFontTx/>
              <a:buChar char="•"/>
            </a:pPr>
            <a:r>
              <a:rPr lang="ru-RU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Становление ценностей здорового образа жизни, овладение его элементарными нормами и </a:t>
            </a:r>
            <a:r>
              <a:rPr lang="ru-RU" sz="2000" dirty="0" smtClean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правилами</a:t>
            </a:r>
            <a:endParaRPr lang="ru-RU" sz="2000" dirty="0">
              <a:solidFill>
                <a:srgbClr val="0000CC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031577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28625" y="333375"/>
            <a:ext cx="8715375" cy="56515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eaLnBrk="1" hangingPunct="1">
              <a:buFont typeface="Wingdings 2" pitchFamily="18" charset="2"/>
              <a:buNone/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1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Подзаголовок 2"/>
          <p:cNvSpPr txBox="1">
            <a:spLocks/>
          </p:cNvSpPr>
          <p:nvPr/>
        </p:nvSpPr>
        <p:spPr bwMode="auto">
          <a:xfrm>
            <a:off x="179388" y="333375"/>
            <a:ext cx="896461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ru-RU" sz="3600" b="1" dirty="0">
              <a:solidFill>
                <a:srgbClr val="0A1474"/>
              </a:solidFill>
              <a:latin typeface="Times New Roman" pitchFamily="18" charset="0"/>
              <a:ea typeface="Adobe Ming Std L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30324" y="327615"/>
            <a:ext cx="66627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388" y="1047548"/>
            <a:ext cx="87851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algn="just"/>
            <a:r>
              <a:rPr lang="ru-RU" sz="2000" b="1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lang="ru-RU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позитивная социализация детей дошкольного возраста, приобщение детей к социокультурным нормам, традициям семьи, общества, государства.</a:t>
            </a:r>
          </a:p>
          <a:p>
            <a:pPr lvl="0" algn="just" eaLnBrk="0" hangingPunct="0"/>
            <a:r>
              <a:rPr lang="ru-RU" sz="2000" b="1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Задачи </a:t>
            </a:r>
            <a:r>
              <a:rPr lang="ru-RU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Федеральным государственным образовательным стандартом дошкольного образования:</a:t>
            </a:r>
            <a:r>
              <a:rPr lang="ru-RU" sz="2000" b="1" i="1" u="sng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Усвоение норм и ценностей, принятых в обществе, включая моральные и нравственные ценности.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общения и взаимодействия ребенка со взрослыми и сверстниками.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Становление самостоятельности, целенаправленности и </a:t>
            </a:r>
            <a:r>
              <a:rPr lang="ru-RU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собственных действий.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социального и эмоционального интеллекта, эмоциональной отзывчивости, сопереживания.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готовности к совместной деятельности со сверстниками.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уважительного отношения и чувства принадлежности к своей семье и к сообществу детей и взрослых в ГБДОУ.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позитивных установок к различным видам труда и творчества.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основ безопасного поведения в быту, социуме, природе.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Овладение речью как средством общения и культуры. </a:t>
            </a:r>
          </a:p>
        </p:txBody>
      </p:sp>
    </p:spTree>
    <p:extLst>
      <p:ext uri="{BB962C8B-B14F-4D97-AF65-F5344CB8AC3E}">
        <p14:creationId xmlns:p14="http://schemas.microsoft.com/office/powerpoint/2010/main" xmlns="" val="243251027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28625" y="333375"/>
            <a:ext cx="8715375" cy="56515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eaLnBrk="1" hangingPunct="1">
              <a:buFont typeface="Wingdings 2" pitchFamily="18" charset="2"/>
              <a:buNone/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1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Подзаголовок 2"/>
          <p:cNvSpPr txBox="1">
            <a:spLocks/>
          </p:cNvSpPr>
          <p:nvPr/>
        </p:nvSpPr>
        <p:spPr bwMode="auto">
          <a:xfrm>
            <a:off x="179388" y="333375"/>
            <a:ext cx="896461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ru-RU" sz="3600" b="1" dirty="0">
              <a:solidFill>
                <a:srgbClr val="0A1474"/>
              </a:solidFill>
              <a:latin typeface="Times New Roman" pitchFamily="18" charset="0"/>
              <a:ea typeface="Adobe Ming Std L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388" y="1115916"/>
            <a:ext cx="88571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>
                <a:solidFill>
                  <a:srgbClr val="0BD0D9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мышления, памяти и внимания , развитие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любознательности, 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специальных способов ориентации.</a:t>
            </a:r>
          </a:p>
          <a:p>
            <a:pPr lvl="0" algn="just" eaLnBrk="0" hangingPunct="0"/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Задачи 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ФГОС:</a:t>
            </a:r>
            <a:r>
              <a:rPr lang="ru-RU" sz="2400" b="1" i="1" u="sng" dirty="0" smtClean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интересов детей, любознательности и познавательной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мотивации.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познавательных действий, становление сознания.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воображения и творческой активности.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первичных представлений о себе, других людях, объектах окружающего мира, о свойствах и отношениях объектов окружающего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мира, 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478887" y="393234"/>
            <a:ext cx="43656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</a:p>
        </p:txBody>
      </p:sp>
    </p:spTree>
    <p:extLst>
      <p:ext uri="{BB962C8B-B14F-4D97-AF65-F5344CB8AC3E}">
        <p14:creationId xmlns:p14="http://schemas.microsoft.com/office/powerpoint/2010/main" xmlns="" val="165359732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28625" y="333374"/>
            <a:ext cx="8463855" cy="626397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eaLnBrk="1" hangingPunct="1">
              <a:buFont typeface="Wingdings 2" pitchFamily="18" charset="2"/>
              <a:buNone/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SzTx/>
              <a:buNone/>
            </a:pP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художественных способностей детей, главной из которых является эмоциональная отзывчивость на средства художественной выразительности, свойственные разным видам искусства.</a:t>
            </a:r>
          </a:p>
          <a:p>
            <a:pPr marL="0" lvl="0" indent="0" algn="just" eaLnBrk="1" hangingPunct="1">
              <a:spcBef>
                <a:spcPct val="0"/>
              </a:spcBef>
              <a:buClrTx/>
              <a:buSzTx/>
              <a:buNone/>
            </a:pPr>
            <a:endParaRPr lang="ru-RU" sz="1700" dirty="0">
              <a:solidFill>
                <a:srgbClr val="0000CC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ct val="0"/>
              </a:spcBef>
              <a:buClrTx/>
              <a:buSzTx/>
              <a:buNone/>
            </a:pPr>
            <a:r>
              <a:rPr lang="ru-RU" sz="2600" b="1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Задачи </a:t>
            </a:r>
            <a:r>
              <a:rPr lang="ru-RU" sz="26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Федеральным государственным образовательным стандартом дошкольного образования:</a:t>
            </a:r>
            <a:r>
              <a:rPr lang="ru-RU" sz="2600" b="1" i="1" u="sng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SzTx/>
              <a:buFont typeface="Arial" pitchFamily="34" charset="0"/>
              <a:buChar char="•"/>
            </a:pPr>
            <a:r>
              <a:rPr lang="ru-RU" sz="26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предпосылок ценностно-смыслового восприятия и понимания произведений искусства (словесного, музыкального, изобразительного), мира природы.</a:t>
            </a:r>
          </a:p>
          <a:p>
            <a:pPr marL="0" lvl="0" indent="0" algn="just" eaLnBrk="1" hangingPunct="1">
              <a:spcBef>
                <a:spcPct val="0"/>
              </a:spcBef>
              <a:buClrTx/>
              <a:buSzTx/>
              <a:buFont typeface="Arial" pitchFamily="34" charset="0"/>
              <a:buChar char="•"/>
            </a:pPr>
            <a:r>
              <a:rPr lang="ru-RU" sz="26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Становление эстетического отношения к окружающему миру.</a:t>
            </a:r>
          </a:p>
          <a:p>
            <a:pPr marL="0" lvl="0" indent="0" algn="just" eaLnBrk="1" hangingPunct="1">
              <a:spcBef>
                <a:spcPct val="0"/>
              </a:spcBef>
              <a:buClrTx/>
              <a:buSzTx/>
              <a:buFont typeface="Arial" pitchFamily="34" charset="0"/>
              <a:buChar char="•"/>
            </a:pPr>
            <a:r>
              <a:rPr lang="ru-RU" sz="26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элементарных представлений о видах искусства.</a:t>
            </a:r>
          </a:p>
          <a:p>
            <a:pPr marL="0" lvl="0" indent="0" algn="just" eaLnBrk="1" hangingPunct="1">
              <a:spcBef>
                <a:spcPct val="0"/>
              </a:spcBef>
              <a:buClrTx/>
              <a:buSzTx/>
              <a:buFont typeface="Arial" pitchFamily="34" charset="0"/>
              <a:buChar char="•"/>
            </a:pPr>
            <a:r>
              <a:rPr lang="ru-RU" sz="26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Восприятие музыки, художественной литературы, фольклора.</a:t>
            </a:r>
          </a:p>
          <a:p>
            <a:pPr marL="0" lvl="0" indent="0" algn="just" eaLnBrk="1" hangingPunct="1">
              <a:spcBef>
                <a:spcPct val="0"/>
              </a:spcBef>
              <a:buClrTx/>
              <a:buSzTx/>
              <a:buFont typeface="Arial" pitchFamily="34" charset="0"/>
              <a:buChar char="•"/>
            </a:pPr>
            <a:r>
              <a:rPr lang="ru-RU" sz="26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Стимулирование сопереживания персонажам художественных произведений.</a:t>
            </a:r>
          </a:p>
          <a:p>
            <a:pPr marL="0" lvl="0" indent="0" algn="just" eaLnBrk="1" hangingPunct="1">
              <a:spcBef>
                <a:spcPct val="0"/>
              </a:spcBef>
              <a:buClrTx/>
              <a:buSzTx/>
              <a:buFont typeface="Arial" pitchFamily="34" charset="0"/>
              <a:buChar char="•"/>
            </a:pPr>
            <a:r>
              <a:rPr lang="ru-RU" sz="26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Реализация самостоятельной творческой деятельности </a:t>
            </a:r>
            <a:r>
              <a:rPr lang="ru-RU" sz="2600" dirty="0" smtClean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детей.</a:t>
            </a:r>
            <a:endParaRPr lang="ru-RU" sz="2600" dirty="0">
              <a:solidFill>
                <a:srgbClr val="0000CC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12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Подзаголовок 2"/>
          <p:cNvSpPr txBox="1">
            <a:spLocks/>
          </p:cNvSpPr>
          <p:nvPr/>
        </p:nvSpPr>
        <p:spPr bwMode="auto">
          <a:xfrm>
            <a:off x="179512" y="476672"/>
            <a:ext cx="7416824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ru-RU" sz="3600" b="1" dirty="0">
              <a:solidFill>
                <a:srgbClr val="0A1474"/>
              </a:solidFill>
              <a:latin typeface="Times New Roman" pitchFamily="18" charset="0"/>
              <a:ea typeface="Adobe Ming Std L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393234"/>
            <a:ext cx="82561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xmlns="" val="63549802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395535" y="333374"/>
            <a:ext cx="8748465" cy="626397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1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социальными </a:t>
            </a:r>
            <a:r>
              <a:rPr lang="ru-RU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партнёрами</a:t>
            </a:r>
          </a:p>
          <a:p>
            <a:pPr marL="0" indent="0" algn="ctr">
              <a:buNone/>
            </a:pPr>
            <a:endParaRPr lang="ru-RU" sz="1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dirty="0" smtClean="0">
                <a:solidFill>
                  <a:srgbClr val="0000CC"/>
                </a:solidFill>
              </a:rPr>
              <a:t>КГБУЗ «</a:t>
            </a:r>
            <a:r>
              <a:rPr lang="ru-RU" sz="7200" dirty="0" err="1" smtClean="0">
                <a:solidFill>
                  <a:srgbClr val="0000CC"/>
                </a:solidFill>
              </a:rPr>
              <a:t>Богучанская</a:t>
            </a:r>
            <a:r>
              <a:rPr lang="ru-RU" sz="7200" dirty="0" smtClean="0">
                <a:solidFill>
                  <a:srgbClr val="0000CC"/>
                </a:solidFill>
              </a:rPr>
              <a:t> РБ»</a:t>
            </a:r>
          </a:p>
          <a:p>
            <a:r>
              <a:rPr lang="ru-RU" sz="7200" dirty="0" smtClean="0">
                <a:solidFill>
                  <a:srgbClr val="0000CC"/>
                </a:solidFill>
              </a:rPr>
              <a:t>РДК «Янтарь</a:t>
            </a:r>
            <a:r>
              <a:rPr lang="ru-RU" sz="7200" dirty="0" smtClean="0">
                <a:solidFill>
                  <a:srgbClr val="0000CC"/>
                </a:solidFill>
              </a:rPr>
              <a:t>»</a:t>
            </a:r>
            <a:endParaRPr lang="ru-RU" sz="7200" dirty="0" smtClean="0">
              <a:solidFill>
                <a:srgbClr val="0000CC"/>
              </a:solidFill>
            </a:endParaRPr>
          </a:p>
          <a:p>
            <a:r>
              <a:rPr lang="ru-RU" sz="7200" dirty="0" smtClean="0">
                <a:solidFill>
                  <a:srgbClr val="0000CC"/>
                </a:solidFill>
              </a:rPr>
              <a:t>МБУК БМЦРБ Районная детская </a:t>
            </a:r>
            <a:r>
              <a:rPr lang="ru-RU" sz="7200" dirty="0" smtClean="0">
                <a:solidFill>
                  <a:srgbClr val="0000CC"/>
                </a:solidFill>
              </a:rPr>
              <a:t>библиотека</a:t>
            </a:r>
            <a:endParaRPr lang="ru-RU" sz="7200" dirty="0" smtClean="0">
              <a:solidFill>
                <a:srgbClr val="0000CC"/>
              </a:solidFill>
            </a:endParaRPr>
          </a:p>
          <a:p>
            <a:r>
              <a:rPr lang="ru-RU" sz="7200" dirty="0" smtClean="0">
                <a:solidFill>
                  <a:srgbClr val="0000CC"/>
                </a:solidFill>
              </a:rPr>
              <a:t>МКОУ СОШ № 2</a:t>
            </a:r>
          </a:p>
          <a:p>
            <a:r>
              <a:rPr lang="ru-RU" sz="7200" dirty="0" smtClean="0">
                <a:solidFill>
                  <a:srgbClr val="0000CC"/>
                </a:solidFill>
              </a:rPr>
              <a:t>ГИБДД</a:t>
            </a:r>
          </a:p>
          <a:p>
            <a:r>
              <a:rPr lang="ru-RU" sz="7200" dirty="0" smtClean="0">
                <a:solidFill>
                  <a:srgbClr val="0000CC"/>
                </a:solidFill>
              </a:rPr>
              <a:t>Пожарная часть № 24 ФГКУ</a:t>
            </a:r>
          </a:p>
          <a:p>
            <a:r>
              <a:rPr lang="ru-RU" sz="7200" dirty="0" smtClean="0">
                <a:solidFill>
                  <a:srgbClr val="0000CC"/>
                </a:solidFill>
              </a:rPr>
              <a:t>Богучанский краеведческий </a:t>
            </a:r>
          </a:p>
          <a:p>
            <a:r>
              <a:rPr lang="ru-RU" sz="7200" dirty="0" smtClean="0">
                <a:solidFill>
                  <a:srgbClr val="0000CC"/>
                </a:solidFill>
              </a:rPr>
              <a:t>музей имени Д.М. </a:t>
            </a:r>
            <a:r>
              <a:rPr lang="ru-RU" sz="7200" dirty="0" err="1" smtClean="0">
                <a:solidFill>
                  <a:srgbClr val="0000CC"/>
                </a:solidFill>
              </a:rPr>
              <a:t>Андона</a:t>
            </a:r>
            <a:endParaRPr lang="ru-RU" sz="7200" dirty="0" smtClean="0">
              <a:solidFill>
                <a:srgbClr val="0000CC"/>
              </a:solidFill>
            </a:endParaRPr>
          </a:p>
          <a:p>
            <a:r>
              <a:rPr lang="ru-RU" sz="7200" dirty="0" smtClean="0">
                <a:solidFill>
                  <a:srgbClr val="0000CC"/>
                </a:solidFill>
              </a:rPr>
              <a:t>Дошкольные учреждения  села и района</a:t>
            </a:r>
          </a:p>
          <a:p>
            <a:r>
              <a:rPr lang="ru-RU" sz="7200" dirty="0" smtClean="0">
                <a:solidFill>
                  <a:srgbClr val="0000CC"/>
                </a:solidFill>
              </a:rPr>
              <a:t>Газета  «Ангарская правда»</a:t>
            </a:r>
          </a:p>
          <a:p>
            <a:r>
              <a:rPr lang="ru-RU" sz="7200" dirty="0" smtClean="0">
                <a:solidFill>
                  <a:srgbClr val="0000CC"/>
                </a:solidFill>
              </a:rPr>
              <a:t>МБУ Центр социализации и досуга молодежи</a:t>
            </a:r>
          </a:p>
          <a:p>
            <a:pPr marL="0" indent="0" algn="ctr">
              <a:buNone/>
            </a:pPr>
            <a:r>
              <a:rPr lang="ru-RU" sz="8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ru-RU" sz="20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2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</a:t>
            </a:r>
            <a:r>
              <a:rPr lang="ru-RU" sz="72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расширить образовательное пространство, как для воспитанников детского сада, </a:t>
            </a:r>
            <a:endParaRPr lang="ru-RU" sz="7200" b="1" i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2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</a:t>
            </a:r>
            <a:r>
              <a:rPr lang="ru-RU" sz="72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для его педагогического персонала. </a:t>
            </a:r>
          </a:p>
          <a:p>
            <a:pPr marL="0" indent="0">
              <a:buNone/>
            </a:pPr>
            <a:r>
              <a:rPr lang="ru-RU" sz="72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Неоспоримая  ценность социального партнерства -  упрочение связей с семьёй, расширении социального опыта </a:t>
            </a:r>
            <a:r>
              <a:rPr lang="ru-RU" sz="72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endParaRPr lang="ru-RU" sz="72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353593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28625" y="333375"/>
            <a:ext cx="8715375" cy="56515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eaLnBrk="1" hangingPunct="1">
              <a:buFont typeface="Wingdings 2" pitchFamily="18" charset="2"/>
              <a:buNone/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1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Подзаголовок 2"/>
          <p:cNvSpPr txBox="1">
            <a:spLocks/>
          </p:cNvSpPr>
          <p:nvPr/>
        </p:nvSpPr>
        <p:spPr bwMode="auto">
          <a:xfrm>
            <a:off x="179388" y="333375"/>
            <a:ext cx="896461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ru-RU" sz="3600" b="1" dirty="0">
              <a:solidFill>
                <a:srgbClr val="0A1474"/>
              </a:solidFill>
              <a:latin typeface="Times New Roman" pitchFamily="18" charset="0"/>
              <a:ea typeface="Adobe Ming Std L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388" y="333375"/>
            <a:ext cx="896461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Психолого-педагогические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ДОУ</a:t>
            </a:r>
          </a:p>
          <a:p>
            <a:pPr algn="ctr">
              <a:spcAft>
                <a:spcPts val="0"/>
              </a:spcAft>
            </a:pP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детском саду созданы 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психолого-педагогических условия, обеспечивающие развитие ребенка в соответствии с его возрастными и индивидуальными возможностями и интересами.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ru-RU" sz="2400" b="1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,BoldItalic"/>
              </a:rPr>
              <a:t>Личностно</a:t>
            </a:r>
            <a:r>
              <a:rPr lang="ru-RU" sz="2400" b="1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400" b="1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,BoldItalic"/>
              </a:rPr>
              <a:t>порождающее </a:t>
            </a:r>
            <a:r>
              <a:rPr 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,BoldItalic"/>
              </a:rPr>
              <a:t>взаимодействие взрослых с </a:t>
            </a:r>
            <a:r>
              <a:rPr lang="ru-RU" sz="2400" b="1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,BoldItalic"/>
              </a:rPr>
              <a:t>детьми</a:t>
            </a:r>
          </a:p>
          <a:p>
            <a:pPr>
              <a:spcAft>
                <a:spcPts val="0"/>
              </a:spcAft>
            </a:pPr>
            <a:r>
              <a:rPr lang="ru-RU" sz="2400" b="1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,BoldItalic"/>
              </a:rPr>
              <a:t>Ориентированность педагогической оценки на относительные показатели </a:t>
            </a:r>
            <a:r>
              <a:rPr lang="ru-RU" sz="2400" b="1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,BoldItalic"/>
              </a:rPr>
              <a:t>детской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,BoldItalic"/>
              </a:rPr>
              <a:t> </a:t>
            </a:r>
            <a:r>
              <a:rPr 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,BoldItalic"/>
              </a:rPr>
              <a:t>у</a:t>
            </a:r>
            <a:r>
              <a:rPr lang="ru-RU" sz="2400" b="1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,BoldItalic"/>
              </a:rPr>
              <a:t>спешности</a:t>
            </a:r>
          </a:p>
          <a:p>
            <a:pPr>
              <a:spcAft>
                <a:spcPts val="0"/>
              </a:spcAft>
            </a:pPr>
            <a:r>
              <a:rPr lang="ru-RU" sz="2400" b="1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,BoldItalic"/>
              </a:rPr>
              <a:t>Формирование игры 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 важнейшего фактора развития ребенка.</a:t>
            </a:r>
          </a:p>
          <a:p>
            <a:pPr>
              <a:spcAft>
                <a:spcPts val="0"/>
              </a:spcAft>
            </a:pPr>
            <a:r>
              <a:rPr 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,BoldItalic"/>
              </a:rPr>
              <a:t>Создание развивающей образовательной </a:t>
            </a:r>
            <a:r>
              <a:rPr lang="ru-RU" sz="2400" b="1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,BoldItalic"/>
              </a:rPr>
              <a:t>среды</a:t>
            </a:r>
          </a:p>
          <a:p>
            <a:pPr>
              <a:spcAft>
                <a:spcPts val="0"/>
              </a:spcAft>
            </a:pPr>
            <a:r>
              <a:rPr lang="ru-RU" sz="2400" b="1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,BoldItalic"/>
              </a:rPr>
              <a:t>Сбалансированность репродуктивной 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(воспроизводящей готовый образец) </a:t>
            </a:r>
            <a:r>
              <a:rPr lang="ru-RU" sz="2400" b="1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,BoldItalic"/>
              </a:rPr>
              <a:t>и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,BoldItalic"/>
              </a:rPr>
              <a:t> </a:t>
            </a:r>
            <a:r>
              <a:rPr lang="ru-RU" sz="2400" b="1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,BoldItalic"/>
              </a:rPr>
              <a:t>продуктивной 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(производящей субъективно новый продукт) </a:t>
            </a:r>
            <a:r>
              <a:rPr lang="ru-RU" sz="2400" b="1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,BoldItalic"/>
              </a:rPr>
              <a:t>деятельности</a:t>
            </a:r>
          </a:p>
          <a:p>
            <a:pPr>
              <a:spcAft>
                <a:spcPts val="0"/>
              </a:spcAft>
            </a:pPr>
            <a:r>
              <a:rPr lang="ru-RU" sz="2400" b="1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,BoldItalic"/>
              </a:rPr>
              <a:t>Участие семьи 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 необходимое условие для полноценного развития 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дошкольного 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возраста.</a:t>
            </a:r>
          </a:p>
          <a:p>
            <a:pPr>
              <a:spcAft>
                <a:spcPts val="0"/>
              </a:spcAft>
            </a:pPr>
            <a:r>
              <a:rPr 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7. </a:t>
            </a:r>
            <a:r>
              <a:rPr 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,BoldItalic"/>
              </a:rPr>
              <a:t>Профессиональное развитие </a:t>
            </a:r>
            <a:r>
              <a:rPr lang="ru-RU" sz="2400" b="1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,BoldItalic"/>
              </a:rPr>
              <a:t>педагогов</a:t>
            </a:r>
            <a:endParaRPr lang="ru-RU" sz="2400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186098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28625" y="333375"/>
            <a:ext cx="8715375" cy="56515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eaLnBrk="1" hangingPunct="1">
              <a:buFont typeface="Wingdings 2" pitchFamily="18" charset="2"/>
              <a:buNone/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1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16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6174" y="5017766"/>
            <a:ext cx="1684002" cy="16503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339" name="Подзаголовок 2"/>
          <p:cNvSpPr txBox="1">
            <a:spLocks/>
          </p:cNvSpPr>
          <p:nvPr/>
        </p:nvSpPr>
        <p:spPr bwMode="auto">
          <a:xfrm>
            <a:off x="0" y="311150"/>
            <a:ext cx="896461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разработана: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954088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 соответствии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Федеральным законом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 29.12.2012 № 273-ФЗ «Об образовании в Российской Федерации»;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Федеральныйм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государственным образовательным стандартом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дошкольного образования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(Утвержден приказом Министерства образования и науки Российской Федерации от 17 октября 2013 г. N 1155);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Порядком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организации и осуществления образовательной деятельности по основным общеобразовательным программам – образовательным программа дошкольного образования»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 30 августа 2013 года №1014 г. Москва);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Постановлением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Главного государственного санитарного врача № 28 от 28.09.2020 г о санитарных правилах СП 2.4.3648- 20</a:t>
            </a:r>
          </a:p>
          <a:p>
            <a:pPr lvl="0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учетом: 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Примерной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основной образовательной программой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28625" y="333375"/>
            <a:ext cx="8715375" cy="56515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eaLnBrk="1" hangingPunct="1">
              <a:buFont typeface="Wingdings 2" pitchFamily="18" charset="2"/>
              <a:buNone/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1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Подзаголовок 2"/>
          <p:cNvSpPr txBox="1">
            <a:spLocks/>
          </p:cNvSpPr>
          <p:nvPr/>
        </p:nvSpPr>
        <p:spPr bwMode="auto">
          <a:xfrm>
            <a:off x="179388" y="333375"/>
            <a:ext cx="896461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ru-RU" sz="3600" b="1" dirty="0">
              <a:solidFill>
                <a:srgbClr val="0A1474"/>
              </a:solidFill>
              <a:latin typeface="Times New Roman" pitchFamily="18" charset="0"/>
              <a:ea typeface="Adobe Ming Std L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333375"/>
            <a:ext cx="8568952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Материально-техническое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Программы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3038">
              <a:spcAft>
                <a:spcPts val="0"/>
              </a:spcAft>
              <a:tabLst>
                <a:tab pos="8067675" algn="l"/>
              </a:tabLst>
            </a:pP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детском саду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создана 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необходимая материальная база для образовательной работы с детьми. Оборудование  помещений  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МКДОУ соответствует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 действующим требованиям </a:t>
            </a:r>
            <a:r>
              <a:rPr lang="ru-RU" sz="2400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СаНПиН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 устройству правилам и нормативам работы ДОУ, нормам и правилам пожарной безопасности.</a:t>
            </a:r>
          </a:p>
          <a:p>
            <a:pPr marL="173038" algn="just">
              <a:spcAft>
                <a:spcPts val="0"/>
              </a:spcAft>
              <a:tabLst>
                <a:tab pos="8067675" algn="l"/>
              </a:tabLst>
            </a:pP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возрастных группах оформлены центры в соответствии </a:t>
            </a:r>
            <a:endParaRPr lang="ru-RU" sz="2400" dirty="0" smtClean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3038">
              <a:spcAft>
                <a:spcPts val="0"/>
              </a:spcAft>
              <a:tabLst>
                <a:tab pos="8067675" algn="l"/>
              </a:tabLst>
            </a:pP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линиями развития ребенка и реализации задач образовательных 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областей. </a:t>
            </a:r>
            <a:endParaRPr lang="ru-RU" sz="2400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3038" algn="just">
              <a:spcAft>
                <a:spcPts val="0"/>
              </a:spcAft>
              <a:tabLst>
                <a:tab pos="8067675" algn="l"/>
              </a:tabLst>
            </a:pP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Все 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компоненты 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развивающей предметной среды детского сада 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включают 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оптимальные условия для полноценного физического, эстетического, познавательного и социального развития детей.</a:t>
            </a:r>
            <a:endParaRPr lang="ru-RU" sz="24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606869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28625" y="333375"/>
            <a:ext cx="8715375" cy="56515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eaLnBrk="1" hangingPunct="1">
              <a:buFont typeface="Wingdings 2" pitchFamily="18" charset="2"/>
              <a:buNone/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1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Подзаголовок 2"/>
          <p:cNvSpPr txBox="1">
            <a:spLocks/>
          </p:cNvSpPr>
          <p:nvPr/>
        </p:nvSpPr>
        <p:spPr bwMode="auto">
          <a:xfrm>
            <a:off x="179388" y="333375"/>
            <a:ext cx="896461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ru-RU" sz="3600" b="1" dirty="0">
              <a:solidFill>
                <a:srgbClr val="0A1474"/>
              </a:solidFill>
              <a:latin typeface="Times New Roman" pitchFamily="18" charset="0"/>
              <a:ea typeface="Adobe Ming Std L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268760"/>
            <a:ext cx="856895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полным текстом Программы </a:t>
            </a:r>
            <a:endParaRPr lang="ru-RU" sz="28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МКДОУ д/с № </a:t>
            </a:r>
            <a:r>
              <a:rPr 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«Скворушка »  с.Богучаны</a:t>
            </a:r>
          </a:p>
          <a:p>
            <a:pPr algn="ctr"/>
            <a:r>
              <a:rPr lang="ru-RU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ознакомиться в методическом кабинете </a:t>
            </a:r>
            <a:r>
              <a:rPr lang="ru-RU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МКДОУ </a:t>
            </a:r>
            <a:r>
              <a:rPr lang="ru-RU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 официальном </a:t>
            </a:r>
            <a:r>
              <a:rPr lang="ru-RU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сайте  МКДОУ</a:t>
            </a:r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 algn="ctr"/>
            <a:endParaRPr lang="ru-RU" sz="2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>
                <a:solidFill>
                  <a:srgbClr val="FF0000"/>
                </a:solidFill>
                <a:latin typeface="Calibri"/>
                <a:ea typeface="Calibri"/>
                <a:cs typeface="Times New Roman"/>
                <a:hlinkClick r:id="rId2"/>
              </a:rPr>
              <a:t>www</a:t>
            </a:r>
            <a:r>
              <a:rPr lang="ru-RU" sz="3600" b="1" u="sng" dirty="0">
                <a:solidFill>
                  <a:srgbClr val="FF0000"/>
                </a:solidFill>
                <a:latin typeface="Calibri"/>
                <a:ea typeface="Calibri"/>
                <a:cs typeface="Times New Roman"/>
                <a:hlinkClick r:id="rId2"/>
              </a:rPr>
              <a:t>.</a:t>
            </a:r>
            <a:r>
              <a:rPr lang="en-US" sz="3600" b="1" u="sng" dirty="0">
                <a:solidFill>
                  <a:srgbClr val="FF0000"/>
                </a:solidFill>
                <a:latin typeface="Calibri"/>
                <a:ea typeface="Calibri"/>
                <a:cs typeface="Times New Roman"/>
                <a:hlinkClick r:id="rId2"/>
              </a:rPr>
              <a:t>ds</a:t>
            </a:r>
            <a:r>
              <a:rPr lang="ru-RU" sz="3600" b="1" u="sng" dirty="0">
                <a:solidFill>
                  <a:srgbClr val="FF0000"/>
                </a:solidFill>
                <a:latin typeface="Calibri"/>
                <a:ea typeface="Calibri"/>
                <a:cs typeface="Times New Roman"/>
                <a:hlinkClick r:id="rId2"/>
              </a:rPr>
              <a:t>4-</a:t>
            </a:r>
            <a:r>
              <a:rPr lang="en-US" sz="3600" b="1" u="sng" dirty="0">
                <a:solidFill>
                  <a:srgbClr val="FF0000"/>
                </a:solidFill>
                <a:latin typeface="Calibri"/>
                <a:ea typeface="Calibri"/>
                <a:cs typeface="Times New Roman"/>
                <a:hlinkClick r:id="rId2"/>
              </a:rPr>
              <a:t>bog</a:t>
            </a:r>
            <a:r>
              <a:rPr lang="ru-RU" sz="3600" b="1" u="sng" dirty="0">
                <a:solidFill>
                  <a:srgbClr val="FF0000"/>
                </a:solidFill>
                <a:latin typeface="Calibri"/>
                <a:ea typeface="Calibri"/>
                <a:cs typeface="Times New Roman"/>
                <a:hlinkClick r:id="rId2"/>
              </a:rPr>
              <a:t>.</a:t>
            </a:r>
            <a:r>
              <a:rPr lang="en-US" sz="3600" b="1" u="sng" dirty="0" err="1">
                <a:solidFill>
                  <a:srgbClr val="FF0000"/>
                </a:solidFill>
                <a:latin typeface="Calibri"/>
                <a:ea typeface="Calibri"/>
                <a:cs typeface="Times New Roman"/>
                <a:hlinkClick r:id="rId2"/>
              </a:rPr>
              <a:t>ucoz</a:t>
            </a:r>
            <a:r>
              <a:rPr lang="ru-RU" sz="3600" b="1" u="sng" dirty="0">
                <a:solidFill>
                  <a:srgbClr val="FF0000"/>
                </a:solidFill>
                <a:latin typeface="Calibri"/>
                <a:ea typeface="Calibri"/>
                <a:cs typeface="Times New Roman"/>
                <a:hlinkClick r:id="rId2"/>
              </a:rPr>
              <a:t>.</a:t>
            </a:r>
            <a:r>
              <a:rPr lang="en-US" sz="3600" b="1" u="sng" dirty="0" err="1">
                <a:solidFill>
                  <a:srgbClr val="FF0000"/>
                </a:solidFill>
                <a:latin typeface="Calibri"/>
                <a:ea typeface="Calibri"/>
                <a:cs typeface="Times New Roman"/>
                <a:hlinkClick r:id="rId2"/>
              </a:rPr>
              <a:t>ru</a:t>
            </a:r>
            <a:r>
              <a:rPr lang="en-US" sz="3600" b="1" u="sng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679806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28625" y="333374"/>
            <a:ext cx="8715375" cy="6191969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eaLnBrk="1" hangingPunct="1">
              <a:buFont typeface="Wingdings 2" pitchFamily="18" charset="2"/>
              <a:buNone/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1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Подзаголовок 2"/>
          <p:cNvSpPr txBox="1">
            <a:spLocks/>
          </p:cNvSpPr>
          <p:nvPr/>
        </p:nvSpPr>
        <p:spPr bwMode="auto">
          <a:xfrm>
            <a:off x="17388" y="174333"/>
            <a:ext cx="896461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600" b="1" dirty="0"/>
              <a:t>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5412" y="976313"/>
            <a:ext cx="89606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srgbClr val="0000CC"/>
                </a:solidFill>
              </a:rPr>
              <a:t> </a:t>
            </a:r>
            <a:r>
              <a:rPr lang="ru-RU" sz="1600" b="1" dirty="0" smtClean="0">
                <a:solidFill>
                  <a:srgbClr val="0000CC"/>
                </a:solidFill>
              </a:rPr>
              <a:t> </a:t>
            </a:r>
            <a:endParaRPr lang="ru-RU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3419872" y="1479290"/>
            <a:ext cx="2088232" cy="554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600" b="1" dirty="0"/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5412" y="688029"/>
            <a:ext cx="8640349" cy="940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35" y="2034123"/>
            <a:ext cx="8948966" cy="4766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7613257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287016" y="4149080"/>
            <a:ext cx="8856984" cy="20068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 определяется в соответствии 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направлениями развития ребенка, 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положениям возрастной психологии 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дошкольной педагогики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единство воспитательных, развивающих целей и задач.  </a:t>
            </a:r>
          </a:p>
        </p:txBody>
      </p:sp>
      <p:sp>
        <p:nvSpPr>
          <p:cNvPr id="14339" name="Подзаголовок 2"/>
          <p:cNvSpPr txBox="1">
            <a:spLocks/>
          </p:cNvSpPr>
          <p:nvPr/>
        </p:nvSpPr>
        <p:spPr bwMode="auto">
          <a:xfrm>
            <a:off x="539552" y="306853"/>
            <a:ext cx="896461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ru-RU" sz="3600" b="1" dirty="0">
              <a:solidFill>
                <a:srgbClr val="0A1474"/>
              </a:solidFill>
              <a:latin typeface="Times New Roman" pitchFamily="18" charset="0"/>
              <a:ea typeface="Adobe Ming Std L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260648"/>
            <a:ext cx="81369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 обеспечивает 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личности, мотивации и способностей детей в различных видах деятельности по следующим направлениям: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2132856"/>
            <a:ext cx="69127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Познавательное развитие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Речевое развитие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Художественно-эстетическое развитие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Физическое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xmlns="" val="58392376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28625" y="333375"/>
            <a:ext cx="8715375" cy="4391769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eaLnBrk="1" hangingPunct="1">
              <a:buFont typeface="Wingdings 2" pitchFamily="18" charset="2"/>
              <a:buNone/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1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Подзаголовок 2"/>
          <p:cNvSpPr txBox="1">
            <a:spLocks/>
          </p:cNvSpPr>
          <p:nvPr/>
        </p:nvSpPr>
        <p:spPr bwMode="auto">
          <a:xfrm>
            <a:off x="179388" y="333375"/>
            <a:ext cx="896461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ru-RU" sz="3600" b="1" dirty="0">
              <a:solidFill>
                <a:srgbClr val="0A1474"/>
              </a:solidFill>
              <a:latin typeface="Times New Roman" pitchFamily="18" charset="0"/>
              <a:ea typeface="Adobe Ming Std L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3229" y="558953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Программа ориентирована на детей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дошкольного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возраста  от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1,5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0060" y="1556792"/>
            <a:ext cx="86432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освоения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рограммы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2149533"/>
            <a:ext cx="83529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представлены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виде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целевых ориентиров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дошкольного образования, которые являют собой социально-нормативные возрастные характеристики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возможных достижений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ребенка на этапе завершения уровня дошкольного образования. </a:t>
            </a:r>
          </a:p>
        </p:txBody>
      </p:sp>
      <p:pic>
        <p:nvPicPr>
          <p:cNvPr id="11" name="Picture 2" descr="Illustration Of Stickman Kids Learning Shapes In A Classroom - 145792412 : Shutterst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488982"/>
            <a:ext cx="4116502" cy="2246386"/>
          </a:xfrm>
          <a:prstGeom prst="rect">
            <a:avLst/>
          </a:prstGeom>
          <a:noFill/>
          <a:effectLst>
            <a:glow rad="101600">
              <a:srgbClr val="FF0000">
                <a:alpha val="6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370231729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28625" y="333374"/>
            <a:ext cx="8573139" cy="633598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eaLnBrk="1" hangingPunct="1">
              <a:buFont typeface="Wingdings 2" pitchFamily="18" charset="2"/>
              <a:buNone/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 </a:t>
            </a:r>
            <a:r>
              <a:rPr lang="ru-RU" sz="1500" dirty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проявляет инициативу в разных видах деятельности; </a:t>
            </a:r>
            <a:endParaRPr lang="ru-RU" sz="1500" dirty="0">
              <a:solidFill>
                <a:schemeClr val="tx1"/>
              </a:solidFill>
              <a:latin typeface="Calibri"/>
              <a:ea typeface="Times New Roman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 smtClean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интересуется </a:t>
            </a:r>
            <a:r>
              <a:rPr lang="ru-RU" sz="1500" dirty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объектами и явлениями живой и неживой природы, проявляет бережное отношение к природе, устанавливает простые причинно-следственные связи; </a:t>
            </a:r>
            <a:endParaRPr lang="ru-RU" sz="1500" dirty="0">
              <a:solidFill>
                <a:schemeClr val="tx1"/>
              </a:solidFill>
              <a:latin typeface="Calibri"/>
              <a:ea typeface="Times New Roman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 smtClean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имеет </a:t>
            </a:r>
            <a:r>
              <a:rPr lang="ru-RU" sz="1500" dirty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представление о труде окружающих его людей, может назвать несколько профессий, сказать, что этот человек делает; </a:t>
            </a:r>
            <a:endParaRPr lang="ru-RU" sz="1500" dirty="0">
              <a:solidFill>
                <a:schemeClr val="tx1"/>
              </a:solidFill>
              <a:latin typeface="Calibri"/>
              <a:ea typeface="Times New Roman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 smtClean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ориентируется </a:t>
            </a:r>
            <a:r>
              <a:rPr lang="ru-RU" sz="1500" dirty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в транспортных средствах своей местности, знает основные правила поведения на улице и в общественном транспорте, понимает смысл общепринятых символических обозначений; </a:t>
            </a:r>
            <a:endParaRPr lang="ru-RU" sz="1500" dirty="0">
              <a:solidFill>
                <a:schemeClr val="tx1"/>
              </a:solidFill>
              <a:latin typeface="Calibri"/>
              <a:ea typeface="Times New Roman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 smtClean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проявляет </a:t>
            </a:r>
            <a:r>
              <a:rPr lang="ru-RU" sz="1500" dirty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интерес к практическому экспериментированию и любознательность и  находит способы решения различных проблем с помощью пробующих действий поискового характера; </a:t>
            </a:r>
            <a:endParaRPr lang="ru-RU" sz="1500" dirty="0">
              <a:solidFill>
                <a:schemeClr val="tx1"/>
              </a:solidFill>
              <a:latin typeface="Calibri"/>
              <a:ea typeface="Times New Roman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 smtClean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устанавливает </a:t>
            </a:r>
            <a:r>
              <a:rPr lang="ru-RU" sz="1500" dirty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причинно-следственные связи, обобщает представления и систематизирует объекты по выделенным свойствам и назначению; </a:t>
            </a:r>
            <a:endParaRPr lang="ru-RU" sz="1500" dirty="0">
              <a:solidFill>
                <a:schemeClr val="tx1"/>
              </a:solidFill>
              <a:latin typeface="Calibri"/>
              <a:ea typeface="Times New Roman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 smtClean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объединяет </a:t>
            </a:r>
            <a:r>
              <a:rPr lang="ru-RU" sz="1500" dirty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предметы на основе общих признаков и обозначает их обобщающим понятием;</a:t>
            </a:r>
            <a:endParaRPr lang="ru-RU" sz="1500" dirty="0">
              <a:solidFill>
                <a:schemeClr val="tx1"/>
              </a:solidFill>
              <a:latin typeface="Calibri"/>
              <a:ea typeface="Times New Roman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 smtClean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владеет </a:t>
            </a:r>
            <a:r>
              <a:rPr lang="ru-RU" sz="1500" dirty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логическими операциями: анализирует, выделяет свойства, сравнивает, устанавливает соответствие;</a:t>
            </a:r>
            <a:endParaRPr lang="ru-RU" sz="1500" dirty="0">
              <a:solidFill>
                <a:schemeClr val="tx1"/>
              </a:solidFill>
              <a:latin typeface="Calibri"/>
              <a:ea typeface="Times New Roman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 smtClean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имеет </a:t>
            </a:r>
            <a:r>
              <a:rPr lang="ru-RU" sz="1500" dirty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представления об элементах универсальных знаковых систем; </a:t>
            </a:r>
            <a:endParaRPr lang="ru-RU" sz="1500" dirty="0">
              <a:solidFill>
                <a:schemeClr val="tx1"/>
              </a:solidFill>
              <a:latin typeface="Calibri"/>
              <a:ea typeface="Times New Roman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500" i="1" dirty="0" smtClean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имеет </a:t>
            </a:r>
            <a:r>
              <a:rPr lang="ru-RU" sz="1500" i="1" dirty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представление о себе и своих близких, селе Богучаны, Красноярском крае, как о своей Родине, проявляет интерес к другим культурам и народам</a:t>
            </a:r>
            <a:endParaRPr lang="ru-RU" sz="1500" dirty="0">
              <a:solidFill>
                <a:schemeClr val="tx1"/>
              </a:solidFill>
              <a:latin typeface="Calibri"/>
              <a:ea typeface="Times New Roman"/>
              <a:cs typeface="Calibri"/>
            </a:endParaRPr>
          </a:p>
          <a:p>
            <a:r>
              <a:rPr lang="ru-RU" sz="1500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имеет </a:t>
            </a:r>
            <a:r>
              <a:rPr lang="ru-RU" sz="1500" i="1" dirty="0">
                <a:solidFill>
                  <a:schemeClr val="tx1"/>
                </a:solidFill>
                <a:latin typeface="Times New Roman"/>
                <a:ea typeface="Times New Roman"/>
              </a:rPr>
              <a:t>представление о животном и растительном мире Сибири;</a:t>
            </a:r>
            <a:endParaRPr lang="ru-RU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Подзаголовок 2"/>
          <p:cNvSpPr txBox="1">
            <a:spLocks/>
          </p:cNvSpPr>
          <p:nvPr/>
        </p:nvSpPr>
        <p:spPr bwMode="auto">
          <a:xfrm>
            <a:off x="179388" y="333375"/>
            <a:ext cx="896461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ru-RU" sz="3600" b="1" dirty="0">
              <a:solidFill>
                <a:srgbClr val="0A1474"/>
              </a:solidFill>
              <a:latin typeface="Times New Roman" pitchFamily="18" charset="0"/>
              <a:ea typeface="Adobe Ming Std L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1622" y="179239"/>
            <a:ext cx="86801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Целевые ориентиры на этапе завершения дошкольного образования:</a:t>
            </a:r>
          </a:p>
          <a:p>
            <a:pPr lvl="0" algn="ctr"/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67064" y="984972"/>
            <a:ext cx="4032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90152069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28625" y="333374"/>
            <a:ext cx="8573139" cy="633598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eaLnBrk="1" hangingPunct="1">
              <a:buFont typeface="Wingdings 2" pitchFamily="18" charset="2"/>
              <a:buNone/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000" dirty="0" smtClean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 </a:t>
            </a:r>
            <a:r>
              <a:rPr lang="ru-RU" sz="1500" dirty="0" smtClean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инициативен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в общении и других видах деятельности с педагогами, родителями и детьми; </a:t>
            </a:r>
            <a:endParaRPr lang="ru-RU" sz="1200" dirty="0">
              <a:latin typeface="Calibri"/>
              <a:ea typeface="Times New Roman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поддерживает тему разговора, возникающего по инициативе взрослого, отвечает на вопросы и отзывается на просьбы, беседует на различные темы; </a:t>
            </a:r>
            <a:endParaRPr lang="ru-RU" sz="1200" dirty="0">
              <a:latin typeface="Calibri"/>
              <a:ea typeface="Times New Roman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умеет попросить о помощи и заявить о своих потребностях в приемлемой форме; </a:t>
            </a:r>
            <a:endParaRPr lang="ru-RU" sz="1200" dirty="0">
              <a:latin typeface="Calibri"/>
              <a:ea typeface="Times New Roman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проявляет чувство самоуважения и собственного достоинства, может отстаивать свою позицию в совместной деятельности; </a:t>
            </a:r>
            <a:endParaRPr lang="ru-RU" sz="1200" dirty="0">
              <a:latin typeface="Calibri"/>
              <a:ea typeface="Times New Roman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в общении проявляет уважение к взрослому; </a:t>
            </a:r>
            <a:endParaRPr lang="ru-RU" sz="1200" dirty="0">
              <a:latin typeface="Calibri"/>
              <a:ea typeface="Times New Roman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способен к установлению устойчивых контактов со сверстниками; </a:t>
            </a:r>
            <a:endParaRPr lang="ru-RU" sz="1200" dirty="0">
              <a:latin typeface="Calibri"/>
              <a:ea typeface="Times New Roman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умеет договариваться со сверстниками; </a:t>
            </a:r>
            <a:endParaRPr lang="ru-RU" sz="1200" dirty="0">
              <a:latin typeface="Calibri"/>
              <a:ea typeface="Times New Roman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владеет разными формами и средствами общения; </a:t>
            </a:r>
            <a:endParaRPr lang="ru-RU" sz="1200" dirty="0">
              <a:latin typeface="Calibri"/>
              <a:ea typeface="Times New Roman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проявляет готовность посочувствовать, пожалеть, утешить, когда человек чем-то расстроен, огорчен, помочь ему, поделиться с ним; </a:t>
            </a:r>
            <a:endParaRPr lang="ru-RU" sz="1200" dirty="0">
              <a:latin typeface="Calibri"/>
              <a:ea typeface="Times New Roman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инициативен, активен, испытывает удовольствие от предстоящих событий; </a:t>
            </a:r>
            <a:endParaRPr lang="ru-RU" sz="1200" dirty="0">
              <a:latin typeface="Calibri"/>
              <a:ea typeface="Times New Roman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хочет нравиться, отличается богатством и глубиной переживаний, разнообразием их проявлений, и в то же время некоторой сдержанностью эмоций; способен к волевой регуляции поведения, преодолению своих непосредственных желаний, если они противоречат установленным нормам, правилам, данному слову, общей договоренности, поддается уговорам воспитателя; </a:t>
            </a:r>
            <a:endParaRPr lang="ru-RU" sz="1200" dirty="0">
              <a:latin typeface="Calibri"/>
              <a:ea typeface="Times New Roman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владеет навыками самообслуживания; </a:t>
            </a:r>
            <a:endParaRPr lang="ru-RU" sz="1200" dirty="0">
              <a:latin typeface="Calibri"/>
              <a:ea typeface="Times New Roman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с уважением и терпимостью относится к людям, независимо от их социального происхождения, расовой и национальной принадлежности и т.д.; </a:t>
            </a:r>
            <a:endParaRPr lang="ru-RU" sz="1200" dirty="0">
              <a:latin typeface="Calibri"/>
              <a:ea typeface="Times New Roman"/>
              <a:cs typeface="Calibri"/>
            </a:endParaRPr>
          </a:p>
          <a:p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- способен оценить достижения других и свои собственные, терпимо относится к чужим промахам и ошибкам, воспринимает доброжелательную критику со стороны; </a:t>
            </a:r>
            <a:endParaRPr lang="ru-RU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Подзаголовок 2"/>
          <p:cNvSpPr txBox="1">
            <a:spLocks/>
          </p:cNvSpPr>
          <p:nvPr/>
        </p:nvSpPr>
        <p:spPr bwMode="auto">
          <a:xfrm>
            <a:off x="179388" y="333375"/>
            <a:ext cx="896461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ru-RU" sz="3600" b="1" dirty="0">
              <a:solidFill>
                <a:srgbClr val="0A1474"/>
              </a:solidFill>
              <a:latin typeface="Times New Roman" pitchFamily="18" charset="0"/>
              <a:ea typeface="Adobe Ming Std L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1622" y="179239"/>
            <a:ext cx="86801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Целевые ориентиры на этапе завершения дошкольного образования:</a:t>
            </a:r>
          </a:p>
          <a:p>
            <a:pPr lvl="0" algn="ctr"/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4972"/>
            <a:ext cx="6552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Социально-коммуникативное развитие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92613449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28625" y="333374"/>
            <a:ext cx="8573139" cy="6335985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eaLnBrk="1" hangingPunct="1">
              <a:buFont typeface="Wingdings 2" pitchFamily="18" charset="2"/>
              <a:buNone/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000" dirty="0" smtClean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 </a:t>
            </a:r>
            <a:r>
              <a:rPr lang="ru-RU" sz="1500" dirty="0" smtClean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свободно владеет родным языком, высказывается простыми распространенными предложениями, может грамматически правильно строить сложные предложения; </a:t>
            </a:r>
            <a:endParaRPr lang="ru-RU" sz="1200" dirty="0">
              <a:latin typeface="Calibri"/>
              <a:ea typeface="Times New Roman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может построить связный рассказ по сюжетной картинке; </a:t>
            </a:r>
            <a:endParaRPr lang="ru-RU" sz="1200" dirty="0">
              <a:latin typeface="Calibri"/>
              <a:ea typeface="Times New Roman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употребляет обобщающие слова, антонимы, сравнения; </a:t>
            </a:r>
            <a:endParaRPr lang="ru-RU" sz="1200" dirty="0">
              <a:latin typeface="Calibri"/>
              <a:ea typeface="Times New Roman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использует речь для планирования действий; </a:t>
            </a:r>
            <a:endParaRPr lang="ru-RU" sz="1200" dirty="0">
              <a:latin typeface="Calibri"/>
              <a:ea typeface="Times New Roman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понимает ситуацию только на основе словесного описания по контексту; </a:t>
            </a:r>
            <a:endParaRPr lang="ru-RU" sz="1200" dirty="0">
              <a:latin typeface="Calibri"/>
              <a:ea typeface="Times New Roman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свободно участвует в диалоге со сверстниками и взрослыми, выражает свои чувства и намерения с помощью речевых и неречевых средств, владеет формами вежливости; </a:t>
            </a:r>
            <a:endParaRPr lang="ru-RU" sz="1200" dirty="0">
              <a:latin typeface="Calibri"/>
              <a:ea typeface="Times New Roman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по собственной инициативе запоминает и использует разные отрывки речи; рассказывает различные истории, пытается сочинять сказки, проявляет интерес к игре с рифмой и словом; </a:t>
            </a:r>
            <a:endParaRPr lang="ru-RU" sz="1200" dirty="0">
              <a:latin typeface="Calibri"/>
              <a:ea typeface="Times New Roman"/>
              <a:cs typeface="Calibri"/>
            </a:endParaRPr>
          </a:p>
          <a:p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- имеет элементарное представление о языковой действительности.</a:t>
            </a:r>
            <a:endParaRPr lang="ru-RU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Подзаголовок 2"/>
          <p:cNvSpPr txBox="1">
            <a:spLocks/>
          </p:cNvSpPr>
          <p:nvPr/>
        </p:nvSpPr>
        <p:spPr bwMode="auto">
          <a:xfrm>
            <a:off x="179388" y="333375"/>
            <a:ext cx="896461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ru-RU" sz="3600" b="1" dirty="0">
              <a:solidFill>
                <a:srgbClr val="0A1474"/>
              </a:solidFill>
              <a:latin typeface="Times New Roman" pitchFamily="18" charset="0"/>
              <a:ea typeface="Adobe Ming Std L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1622" y="179239"/>
            <a:ext cx="86801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Целевые ориентиры на этапе завершения дошкольного образования:</a:t>
            </a:r>
          </a:p>
          <a:p>
            <a:pPr lvl="0" algn="ctr"/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241068"/>
            <a:ext cx="6552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Речевое развитие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68612711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28625" y="333374"/>
            <a:ext cx="8573139" cy="6335985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eaLnBrk="1" hangingPunct="1">
              <a:buFont typeface="Wingdings 2" pitchFamily="18" charset="2"/>
              <a:buNone/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000" dirty="0" smtClean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 </a:t>
            </a:r>
            <a:r>
              <a:rPr lang="ru-RU" sz="1500" dirty="0" smtClean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  </a:t>
            </a:r>
            <a:r>
              <a:rPr lang="ru-RU" sz="1600" dirty="0">
                <a:latin typeface="PetersburgC"/>
                <a:ea typeface="Times New Roman"/>
                <a:cs typeface="PetersburgC"/>
              </a:rPr>
              <a:t>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деятельность;</a:t>
            </a:r>
            <a:endParaRPr lang="ru-RU" sz="1200" dirty="0">
              <a:latin typeface="Calibri"/>
              <a:ea typeface="Times New Roman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  <a:cs typeface="Calibri"/>
              </a:rPr>
              <a:t>- проявляет интерес к книгам и может назвать несколько известных ему литературных произведений;</a:t>
            </a:r>
            <a:endParaRPr lang="ru-RU" sz="1200" dirty="0">
              <a:latin typeface="Calibri"/>
              <a:ea typeface="Times New Roman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i="1" dirty="0">
                <a:latin typeface="Times New Roman"/>
                <a:ea typeface="Times New Roman"/>
                <a:cs typeface="Calibri"/>
              </a:rPr>
              <a:t>- имеет первоначальные представление о театре и его видах, правилах поведения в театре, театральных профессиях;</a:t>
            </a:r>
            <a:endParaRPr lang="ru-RU" sz="1200" dirty="0">
              <a:latin typeface="Calibri"/>
              <a:ea typeface="Times New Roman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i="1" dirty="0">
                <a:latin typeface="Times New Roman"/>
                <a:ea typeface="Times New Roman"/>
                <a:cs typeface="Calibri"/>
              </a:rPr>
              <a:t>- принимает участие в театрализованных представлениях;</a:t>
            </a:r>
            <a:endParaRPr lang="ru-RU" sz="1200" dirty="0">
              <a:latin typeface="Calibri"/>
              <a:ea typeface="Times New Roman"/>
              <a:cs typeface="Calibri"/>
            </a:endParaRPr>
          </a:p>
          <a:p>
            <a:r>
              <a:rPr lang="ru-RU" sz="1600" i="1" dirty="0">
                <a:latin typeface="Times New Roman"/>
                <a:ea typeface="Times New Roman"/>
              </a:rPr>
              <a:t>- имеет представление об особенностях различных видов народно-прикладного искусства и народных промыслах;</a:t>
            </a:r>
            <a:endParaRPr lang="ru-RU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Подзаголовок 2"/>
          <p:cNvSpPr txBox="1">
            <a:spLocks/>
          </p:cNvSpPr>
          <p:nvPr/>
        </p:nvSpPr>
        <p:spPr bwMode="auto">
          <a:xfrm>
            <a:off x="179388" y="333375"/>
            <a:ext cx="896461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ru-RU" sz="3600" b="1" dirty="0">
              <a:solidFill>
                <a:srgbClr val="0A1474"/>
              </a:solidFill>
              <a:latin typeface="Times New Roman" pitchFamily="18" charset="0"/>
              <a:ea typeface="Adobe Ming Std L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1622" y="179239"/>
            <a:ext cx="86801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Целевые ориентиры на этапе завершения дошкольного образования:</a:t>
            </a:r>
          </a:p>
          <a:p>
            <a:pPr lvl="0" algn="ctr"/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241068"/>
            <a:ext cx="6552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Художественно-эстетическое развитие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47439893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1340</TotalTime>
  <Words>1762</Words>
  <Application>Microsoft Office PowerPoint</Application>
  <PresentationFormat>Экран (4:3)</PresentationFormat>
  <Paragraphs>227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MEDIA</dc:creator>
  <cp:lastModifiedBy>Светлана Слаутина</cp:lastModifiedBy>
  <cp:revision>131</cp:revision>
  <dcterms:created xsi:type="dcterms:W3CDTF">2010-10-14T02:12:20Z</dcterms:created>
  <dcterms:modified xsi:type="dcterms:W3CDTF">2021-11-21T11:14:38Z</dcterms:modified>
</cp:coreProperties>
</file>