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8" r:id="rId4"/>
    <p:sldId id="262" r:id="rId5"/>
    <p:sldId id="265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15" autoAdjust="0"/>
  </p:normalViewPr>
  <p:slideViewPr>
    <p:cSldViewPr>
      <p:cViewPr>
        <p:scale>
          <a:sx n="71" d="100"/>
          <a:sy n="71" d="100"/>
        </p:scale>
        <p:origin x="-123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gosreestr.ru/registry/primernaya-adaptirovannaya-osnovnaya-obrazovatelnaya-programma-doshkolnogo-obrazovaniya-detej-s-zaderzhkoj-psihicheskogo-razvitiya/" TargetMode="External"/><Relationship Id="rId2" Type="http://schemas.openxmlformats.org/officeDocument/2006/relationships/hyperlink" Target="https://fgosreestr.ru/registry/primernaya-osnovnaya-obrazovatelnaya-programma-doshkolnogo-obrazovaniy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s4-bog.ucoz.ru/oop_do_na_2019-2020.docx" TargetMode="External"/><Relationship Id="rId4" Type="http://schemas.openxmlformats.org/officeDocument/2006/relationships/hyperlink" Target="https://firo.ranepa.ru/files/docs/do/navigator_obraz_programm/ot_rojdeniya_do_shkoly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358246" cy="6072230"/>
          </a:xfrm>
        </p:spPr>
        <p:txBody>
          <a:bodyPr>
            <a:normAutofit/>
          </a:bodyPr>
          <a:lstStyle/>
          <a:p>
            <a:r>
              <a:rPr lang="ru-RU" sz="5300" b="1" dirty="0" smtClean="0">
                <a:solidFill>
                  <a:srgbClr val="FF0000"/>
                </a:solidFill>
              </a:rPr>
              <a:t>ПРЕЗЕНТАЦИЯ </a:t>
            </a:r>
            <a:r>
              <a:rPr lang="ru-RU" sz="4000" b="1" dirty="0" smtClean="0">
                <a:solidFill>
                  <a:srgbClr val="FF0000"/>
                </a:solidFill>
              </a:rPr>
              <a:t>АДАПТИРОВАННОЙ ОБРАЗОВАТЕЛЬНОЙ ПРОГРАММЫ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ДЛЯ ДЕТЕЙ С ЗАДЕРЖКОЙ ПСИХИЧЕСКОГО РАЗВИТИЯ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МКДОУ детский сад № 4 «Скворушка»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с. Богучаны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5156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Возрастные </a:t>
            </a:r>
            <a:r>
              <a:rPr lang="ru-RU" sz="2000" b="1" dirty="0">
                <a:solidFill>
                  <a:srgbClr val="FF0000"/>
                </a:solidFill>
              </a:rPr>
              <a:t>и иные категории детей, на которых </a:t>
            </a:r>
            <a:r>
              <a:rPr lang="ru-RU" sz="2000" b="1" dirty="0" smtClean="0">
                <a:solidFill>
                  <a:srgbClr val="FF0000"/>
                </a:solidFill>
              </a:rPr>
              <a:t>ориентирована Программа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96752"/>
            <a:ext cx="857256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Под термином «задержка психического развития» понимаются синдромы отставания развития психики в целом или отдельных ее функций (моторных, сенсорных, речевых, эмоционально-волевых), замедление темпа реализации закодированных в генотипе возможностей.</a:t>
            </a:r>
          </a:p>
          <a:p>
            <a:pPr marL="0" indent="0" algn="just">
              <a:buNone/>
            </a:pPr>
            <a:r>
              <a:rPr lang="ru-RU" sz="2000" dirty="0" smtClean="0"/>
              <a:t>У большинства детей с ЗПР наблюдается полиморфная клиническая симптоматика: незрелость сложных форм поведения, недостатки мотивации и целенаправленной деятельности на фоне повышенной истощаемости, сниженной работоспособности, </a:t>
            </a:r>
            <a:r>
              <a:rPr lang="ru-RU" sz="2000" dirty="0" err="1" smtClean="0"/>
              <a:t>энцефалопатических</a:t>
            </a:r>
            <a:r>
              <a:rPr lang="ru-RU" sz="2000" dirty="0" smtClean="0"/>
              <a:t> расстройств. В одних случаях у детей страдает работоспособность, в других - произвольность в организации и регуляции деятельности, в-третьих - мотивационный компонент деятельности. У детей с ЗПР часто наблюдаются инфантильные черты личности и социального поведения. </a:t>
            </a:r>
          </a:p>
          <a:p>
            <a:pPr marL="0" indent="0" algn="just">
              <a:buNone/>
            </a:pPr>
            <a:r>
              <a:rPr lang="ru-RU" sz="2000" dirty="0" smtClean="0"/>
              <a:t>Многообразие проявлений ЗПР обусловлено тем, что локализация, глубина, степень повреждений и незрелости структур мозга могут быть различными. Развитие ребенка с ЗПР проходит на фоне сочетания </a:t>
            </a:r>
            <a:r>
              <a:rPr lang="ru-RU" sz="2000" dirty="0" err="1" smtClean="0"/>
              <a:t>дефицитарных</a:t>
            </a:r>
            <a:r>
              <a:rPr lang="ru-RU" sz="2000" dirty="0" smtClean="0"/>
              <a:t> функций и/или функционально незрелых с сохранными. </a:t>
            </a:r>
          </a:p>
          <a:p>
            <a:pPr marL="0" indent="0" algn="just"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86409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0000"/>
                </a:solidFill>
              </a:rPr>
              <a:t/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rgbClr val="FF0000"/>
                </a:solidFill>
              </a:rPr>
              <a:t>И.И. </a:t>
            </a:r>
            <a:r>
              <a:rPr lang="ru-RU" sz="3100" dirty="0" err="1" smtClean="0">
                <a:solidFill>
                  <a:srgbClr val="FF0000"/>
                </a:solidFill>
              </a:rPr>
              <a:t>Мамайчук</a:t>
            </a:r>
            <a:r>
              <a:rPr lang="ru-RU" sz="3100" dirty="0" smtClean="0">
                <a:solidFill>
                  <a:srgbClr val="FF0000"/>
                </a:solidFill>
              </a:rPr>
              <a:t> выделяет</a:t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rgbClr val="FF0000"/>
                </a:solidFill>
              </a:rPr>
              <a:t> </a:t>
            </a:r>
            <a:r>
              <a:rPr lang="ru-RU" sz="3100" b="1" dirty="0" smtClean="0">
                <a:solidFill>
                  <a:srgbClr val="FF0000"/>
                </a:solidFill>
              </a:rPr>
              <a:t>четыре основные группы детей с ЗПР</a:t>
            </a:r>
            <a:r>
              <a:rPr lang="ru-RU" sz="3100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340080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1.	</a:t>
            </a:r>
            <a:r>
              <a:rPr lang="ru-RU" sz="3800" i="1" dirty="0" smtClean="0"/>
              <a:t>Дети с относительной </a:t>
            </a:r>
            <a:r>
              <a:rPr lang="ru-RU" sz="3800" i="1" dirty="0" err="1" smtClean="0"/>
              <a:t>сформированностью</a:t>
            </a:r>
            <a:r>
              <a:rPr lang="ru-RU" sz="3800" i="1" dirty="0" smtClean="0"/>
              <a:t> психических процессов, но сниженной познавательной активностью. </a:t>
            </a:r>
            <a:r>
              <a:rPr lang="ru-RU" sz="3800" dirty="0" smtClean="0"/>
              <a:t>В этой группе наиболее часто встречаются дети с ЗПР вследствие психофизического инфантилизма и дети с соматогенной и психогенной формами ЗПР.</a:t>
            </a:r>
          </a:p>
          <a:p>
            <a:pPr marL="0" indent="0" algn="just">
              <a:buNone/>
            </a:pPr>
            <a:r>
              <a:rPr lang="ru-RU" sz="3800" dirty="0" smtClean="0"/>
              <a:t>2.	</a:t>
            </a:r>
            <a:r>
              <a:rPr lang="ru-RU" sz="3800" i="1" dirty="0" smtClean="0"/>
              <a:t>Дети с неравномерным проявлением познавательной активности и продуктивности.</a:t>
            </a:r>
            <a:r>
              <a:rPr lang="ru-RU" sz="3800" dirty="0" smtClean="0"/>
              <a:t> Эту группу составляют дети с легкой формой ЗПР церебрально-органического генеза, с выраженной ЗПР соматогенного происхождения и с осложненной формой психофизического инфантилизма.</a:t>
            </a:r>
          </a:p>
          <a:p>
            <a:pPr marL="0" lvl="0" indent="0" algn="just">
              <a:buNone/>
            </a:pPr>
            <a:r>
              <a:rPr lang="ru-RU" sz="3800" i="1" dirty="0" smtClean="0"/>
              <a:t>3. Дети с выраженным нарушением интеллектуальной продуктивности, но с достаточной познавательной активностью.</a:t>
            </a:r>
            <a:r>
              <a:rPr lang="ru-RU" sz="3800" dirty="0" smtClean="0"/>
              <a:t> В эту группу входят дети с ЗПР церебрально-органического генеза, у которых наблюдается выраженная </a:t>
            </a:r>
            <a:r>
              <a:rPr lang="ru-RU" sz="3800" dirty="0" err="1" smtClean="0"/>
              <a:t>дефицитарность</a:t>
            </a:r>
            <a:r>
              <a:rPr lang="ru-RU" sz="3800" dirty="0" smtClean="0"/>
              <a:t> отдельных психических функций (памяти, внимания, </a:t>
            </a:r>
            <a:r>
              <a:rPr lang="ru-RU" sz="3800" dirty="0" err="1" smtClean="0"/>
              <a:t>гнозиса</a:t>
            </a:r>
            <a:r>
              <a:rPr lang="ru-RU" sz="3800" dirty="0" smtClean="0"/>
              <a:t>, </a:t>
            </a:r>
            <a:r>
              <a:rPr lang="ru-RU" sz="3800" dirty="0" err="1" smtClean="0"/>
              <a:t>праксиса</a:t>
            </a:r>
            <a:r>
              <a:rPr lang="ru-RU" sz="3800" dirty="0" smtClean="0"/>
              <a:t>).</a:t>
            </a:r>
          </a:p>
          <a:p>
            <a:pPr marL="0" lvl="0" indent="0" algn="just">
              <a:buNone/>
            </a:pPr>
            <a:r>
              <a:rPr lang="ru-RU" sz="3800" i="1" dirty="0" smtClean="0"/>
              <a:t>4. Дети, для которых характерно сочетание низкого уровня интеллектуальной продуктивности и слабо выраженной познавательной активности.</a:t>
            </a:r>
            <a:r>
              <a:rPr lang="ru-RU" sz="3800" dirty="0" smtClean="0"/>
              <a:t> В эту группу входят дети с тяжелой формой ЗПР церебрально-органического генеза, обнаруживающие первичную дефицитность в развитии всех психических функций: внимания, памяти, </a:t>
            </a:r>
            <a:r>
              <a:rPr lang="ru-RU" sz="3800" dirty="0" err="1" smtClean="0"/>
              <a:t>гнозиса</a:t>
            </a:r>
            <a:r>
              <a:rPr lang="ru-RU" sz="3800" dirty="0" smtClean="0"/>
              <a:t>, </a:t>
            </a:r>
            <a:r>
              <a:rPr lang="ru-RU" sz="3800" dirty="0" err="1" smtClean="0"/>
              <a:t>праксиса</a:t>
            </a:r>
            <a:r>
              <a:rPr lang="ru-RU" sz="3800" dirty="0" smtClean="0"/>
              <a:t> и пр., а также недоразвитие ориентировочной основы деятельности, ее программирования, регуляции и контроля. Дети не проявляют устойчивого интереса, их деятельность недостаточно целенаправленна, поведение импульсивно, слабо развита произвольная регуляция деятельности. Качественное своеобразие характерно для эмоционально-волевой сферы и поведения.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86409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Используемые </a:t>
            </a:r>
            <a:r>
              <a:rPr lang="ru-RU" sz="2800" b="1" dirty="0">
                <a:solidFill>
                  <a:srgbClr val="FF0000"/>
                </a:solidFill>
              </a:rPr>
              <a:t>Примерные П</a:t>
            </a:r>
            <a:r>
              <a:rPr lang="ru-RU" sz="2800" b="1" dirty="0" smtClean="0">
                <a:solidFill>
                  <a:srgbClr val="FF0000"/>
                </a:solidFill>
              </a:rPr>
              <a:t>рограммы: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83602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u="sng" cap="all" dirty="0" smtClean="0">
                <a:hlinkClick r:id="rId2"/>
              </a:rPr>
              <a:t>ПРИМЕРНАЯ ОСНОВНАЯ ОБРАЗОВАТЕЛЬНАЯ ПРОГРАММА ДОШКОЛЬНОГО ОБРАЗОВАНИЯ</a:t>
            </a:r>
            <a:r>
              <a:rPr lang="ru-RU" b="1" cap="all" dirty="0" smtClean="0"/>
              <a:t> </a:t>
            </a:r>
            <a:endParaRPr lang="ru-RU" dirty="0" smtClean="0"/>
          </a:p>
          <a:p>
            <a:pPr lvl="0"/>
            <a:r>
              <a:rPr lang="ru-RU" b="1" u="sng" cap="all" dirty="0" smtClean="0">
                <a:hlinkClick r:id="rId3"/>
              </a:rPr>
              <a:t>ПРИМЕРНАЯ АДАПТИРОВАННАЯ ОСНОВНАЯ ОБРАЗОВАТЕЛЬНАЯ ПРОГРАММА ДОШКОЛЬНОГО ОБРАЗОВАНИЯ ДЕТЕЙ С ЗАДЕРЖКОЙ ПСИХИЧЕСКОГО РАЗВИТИЯ</a:t>
            </a:r>
            <a:endParaRPr lang="ru-RU" dirty="0" smtClean="0"/>
          </a:p>
          <a:p>
            <a:pPr lvl="0"/>
            <a:r>
              <a:rPr lang="ru-RU" b="1" u="sng" cap="all" dirty="0" smtClean="0">
                <a:hlinkClick r:id="rId4"/>
              </a:rPr>
              <a:t>ОТ </a:t>
            </a:r>
            <a:r>
              <a:rPr lang="ru-RU" b="1" u="sng" cap="all" dirty="0" smtClean="0">
                <a:hlinkClick r:id="rId4"/>
              </a:rPr>
              <a:t>РОЖДЕНИЯ ДО ШКОЛЫ. Инновационная программа дошкольного образования. / Под ред. Н.Е. </a:t>
            </a:r>
            <a:r>
              <a:rPr lang="ru-RU" b="1" u="sng" cap="all" dirty="0" err="1" smtClean="0">
                <a:hlinkClick r:id="rId4"/>
              </a:rPr>
              <a:t>Вераксы</a:t>
            </a:r>
            <a:r>
              <a:rPr lang="ru-RU" b="1" u="sng" cap="all" dirty="0" smtClean="0">
                <a:hlinkClick r:id="rId4"/>
              </a:rPr>
              <a:t>, Т.С. Комаровой, Э. М. Дорофеевой. — Издание пятое (инновационное), </a:t>
            </a:r>
            <a:r>
              <a:rPr lang="ru-RU" b="1" u="sng" cap="all" dirty="0" err="1" smtClean="0">
                <a:hlinkClick r:id="rId4"/>
              </a:rPr>
              <a:t>испр</a:t>
            </a:r>
            <a:r>
              <a:rPr lang="ru-RU" b="1" u="sng" cap="all" dirty="0" smtClean="0">
                <a:hlinkClick r:id="rId4"/>
              </a:rPr>
              <a:t>. и доп.— М.: МОЗАИКА-СИНТЕЗ, 2019</a:t>
            </a:r>
            <a:endParaRPr lang="ru-RU" dirty="0" smtClean="0"/>
          </a:p>
          <a:p>
            <a:pPr lvl="0"/>
            <a:r>
              <a:rPr lang="ru-RU" b="1" u="sng" cap="all" dirty="0" smtClean="0">
                <a:hlinkClick r:id="rId5"/>
              </a:rPr>
              <a:t>Основная общеобразовательная программа Дошкольного образования </a:t>
            </a:r>
            <a:r>
              <a:rPr lang="ru-RU" b="1" u="sng" cap="all" dirty="0" err="1" smtClean="0">
                <a:hlinkClick r:id="rId5"/>
              </a:rPr>
              <a:t>мкдоу</a:t>
            </a:r>
            <a:r>
              <a:rPr lang="ru-RU" b="1" u="sng" cap="all" dirty="0" smtClean="0">
                <a:hlinkClick r:id="rId5"/>
              </a:rPr>
              <a:t> детский сад № 4 «скворушка» на 2019-2020 </a:t>
            </a:r>
            <a:r>
              <a:rPr lang="ru-RU" b="1" u="sng" cap="all" dirty="0" err="1" smtClean="0">
                <a:hlinkClick r:id="rId5"/>
              </a:rPr>
              <a:t>уч.г</a:t>
            </a:r>
            <a:r>
              <a:rPr lang="ru-RU" b="1" u="sng" cap="all" dirty="0" smtClean="0">
                <a:hlinkClick r:id="rId5"/>
              </a:rPr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Характеристика </a:t>
            </a:r>
            <a:r>
              <a:rPr lang="ru-RU" sz="2800" b="1" dirty="0">
                <a:solidFill>
                  <a:srgbClr val="FF0000"/>
                </a:solidFill>
              </a:rPr>
              <a:t>взаимодействия педагогического коллектива с семьями детей.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/>
              <a:t>Важнейшая задача -  просветительско-консультативная работа с семьей, привлечение родителей к активному сотрудничеству, т. к. только в процессе совместной деятельности детского сада и семьи удается максимально помочь ребенку в преодолении имеющихся недостатков и трудностей.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2636912"/>
          <a:ext cx="8568952" cy="3744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60537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A"/>
                          </a:solidFill>
                          <a:latin typeface="Times New Roman"/>
                          <a:ea typeface="SimSun"/>
                        </a:rPr>
                        <a:t>Направления взаимодействия с семьей </a:t>
                      </a:r>
                      <a:endParaRPr lang="ru-RU" sz="1600" dirty="0">
                        <a:solidFill>
                          <a:srgbClr val="00000A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210935" algn="l"/>
                        </a:tabLst>
                      </a:pPr>
                      <a:r>
                        <a:rPr lang="ru-RU" sz="1600" b="1" dirty="0">
                          <a:solidFill>
                            <a:srgbClr val="00000A"/>
                          </a:solidFill>
                          <a:latin typeface="Times New Roman"/>
                          <a:ea typeface="SimSun"/>
                        </a:rPr>
                        <a:t>Виды деятельности</a:t>
                      </a:r>
                      <a:endParaRPr lang="ru-RU" sz="1600" dirty="0">
                        <a:solidFill>
                          <a:srgbClr val="00000A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66145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A"/>
                          </a:solidFill>
                          <a:latin typeface="Times New Roman"/>
                          <a:ea typeface="SimSun"/>
                        </a:rPr>
                        <a:t>1.Оказание социально-правовой поддержки семьям воспитанников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1. Психолого-педагогическое консультирование по заявкам родителей.</a:t>
                      </a:r>
                    </a:p>
                  </a:txBody>
                  <a:tcPr marL="68580" marR="68580" marT="0" marB="0"/>
                </a:tc>
              </a:tr>
              <a:tr h="908063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A"/>
                          </a:solidFill>
                          <a:latin typeface="Times New Roman"/>
                          <a:ea typeface="SimSun"/>
                        </a:rPr>
                        <a:t>2.Просветительско-разъяснительная работа с родителями до начала посещения ребенком группы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A"/>
                          </a:solidFill>
                          <a:latin typeface="Times New Roman"/>
                          <a:ea typeface="SimSun"/>
                        </a:rPr>
                        <a:t>2. Пропаганда психолого-педагогических и специальных знаний.</a:t>
                      </a:r>
                    </a:p>
                  </a:txBody>
                  <a:tcPr marL="68580" marR="68580" marT="0" marB="0"/>
                </a:tc>
              </a:tr>
              <a:tr h="908063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3.Оказание психолого-педагогической поддержки семьям детей с ЗПР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A"/>
                          </a:solidFill>
                          <a:latin typeface="Times New Roman"/>
                          <a:ea typeface="SimSun"/>
                        </a:rPr>
                        <a:t>3. Обучение элементарным методам и приемам коррекционной помощи детям в условиях семьи</a:t>
                      </a:r>
                    </a:p>
                  </a:txBody>
                  <a:tcPr marL="68580" marR="68580" marT="0" marB="0"/>
                </a:tc>
              </a:tr>
              <a:tr h="66145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4.Психолого-профилактическая работа с семьями «группы риска»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4. Психокоррекционная работа в проблемных ситуациях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Характеристика </a:t>
            </a:r>
            <a:r>
              <a:rPr lang="ru-RU" sz="2800" b="1" dirty="0">
                <a:solidFill>
                  <a:srgbClr val="FF0000"/>
                </a:solidFill>
              </a:rPr>
              <a:t>взаимодействия педагогического коллектива с семьями детей.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310859"/>
            <a:ext cx="842493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Формы организации психолого-педагогической помощи семье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1. Коллективные формы взаимодействия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r>
              <a:rPr kumimoji="0" lang="ru-RU" altLang="zh-CN" b="1" i="1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1.1. Общие родительские собрания.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r>
              <a:rPr kumimoji="0" lang="ru-RU" altLang="zh-CN" b="1" i="1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1.2. Групповые родительские собрания.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r>
              <a:rPr kumimoji="0" lang="ru-RU" altLang="zh-CN" b="1" i="1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1.3. «Устный педагогический журнал».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r>
              <a:rPr kumimoji="0" lang="ru-RU" altLang="zh-CN" b="1" i="1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1.5. Проведение детских праздников и «Досугов».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2. Индивидуальные формы работы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r>
              <a:rPr kumimoji="0" lang="ru-RU" altLang="zh-CN" b="1" i="1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2.1. Анкетирование и опросы.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r>
              <a:rPr kumimoji="0" lang="ru-RU" altLang="zh-CN" b="1" i="1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2.2. Беседы и консультации специалистов.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3. Формы наглядного информационного обеспечения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r>
              <a:rPr kumimoji="0" lang="ru-RU" altLang="zh-CN" b="1" i="1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3.1. Информационные стенды и тематические выставки. 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r>
              <a:rPr kumimoji="0" lang="ru-RU" altLang="zh-CN" b="1" i="1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3.2. Выставки детских работ.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r>
              <a:rPr kumimoji="0" lang="ru-RU" altLang="zh-CN" b="1" i="1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3.3. Открытые занятия специалистов и воспитателей.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Новые </a:t>
            </a: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формы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r>
              <a:rPr kumimoji="0" lang="ru-RU" altLang="zh-CN" b="1" i="1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4.1. Совместные и семейные проекты различной направленности.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r>
              <a:rPr kumimoji="0" lang="ru-RU" altLang="zh-CN" b="1" i="1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4.2. Опосредованное интернет-общение. 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446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АДАПТИРОВАННОЙ ОБРАЗОВАТЕЛЬНОЙ ПРОГРАММЫ  ДЛЯ ДЕТЕЙ С ЗАДЕРЖКОЙ ПСИХИЧЕСКОГО РАЗВИТИЯ   МКДОУ детский сад № 4 «Скворушка»  с. Богучаны</vt:lpstr>
      <vt:lpstr>Возрастные и иные категории детей, на которых ориентирована Программа</vt:lpstr>
      <vt:lpstr> И.И. Мамайчук выделяет  четыре основные группы детей с ЗПР: </vt:lpstr>
      <vt:lpstr>Используемые Примерные Программы:</vt:lpstr>
      <vt:lpstr>Характеристика взаимодействия педагогического коллектива с семьями детей.</vt:lpstr>
      <vt:lpstr>Характеристика взаимодействия педагогического коллектива с семьями детей.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АДАПТИРОВАННОЙ ОБЩЕОБРАЗОВАТЕЛЬНОЙ ПРОГРАММЫ  МКДОУ ДЕТСКИЙ САД № 4 «Скворушка»  с. Богучаны ДЛЯ ДЕТЕЙ С ИНТЕЛЛЕКТУАЛЬНЫМИ НАРУШЕНИЯМИ</dc:title>
  <dc:creator>сосенка</dc:creator>
  <cp:lastModifiedBy>Светлана Слаутина</cp:lastModifiedBy>
  <cp:revision>18</cp:revision>
  <dcterms:created xsi:type="dcterms:W3CDTF">2020-03-02T04:56:16Z</dcterms:created>
  <dcterms:modified xsi:type="dcterms:W3CDTF">2020-03-10T05:45:24Z</dcterms:modified>
</cp:coreProperties>
</file>