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2" r:id="rId4"/>
    <p:sldId id="265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gosreestr.ru/registry/primernaya-adaptirovannaya-osnovnaya-obrazovatelnaya-programma-doshkolnogo-obrazovaniya-detej-s-tyazhyolymi-narusheniyami-rechi/" TargetMode="External"/><Relationship Id="rId2" Type="http://schemas.openxmlformats.org/officeDocument/2006/relationships/hyperlink" Target="https://fgosreestr.ru/registry/primernaya-osnovnaya-obrazovatelnaya-programma-doshkolnogo-obrazovaniy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s4-bog.ucoz.ru/oop_do_na_2019-2020.docx" TargetMode="External"/><Relationship Id="rId4" Type="http://schemas.openxmlformats.org/officeDocument/2006/relationships/hyperlink" Target="https://firo.ranepa.ru/files/docs/do/navigator_obraz_programm/ot_rojdeniya_do_shkoly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358246" cy="6072230"/>
          </a:xfrm>
        </p:spPr>
        <p:txBody>
          <a:bodyPr>
            <a:normAutofit/>
          </a:bodyPr>
          <a:lstStyle/>
          <a:p>
            <a:r>
              <a:rPr lang="ru-RU" sz="5300" b="1" dirty="0" smtClean="0">
                <a:solidFill>
                  <a:srgbClr val="FF0000"/>
                </a:solidFill>
              </a:rPr>
              <a:t>ПРЕЗЕНТАЦИЯ </a:t>
            </a:r>
            <a:r>
              <a:rPr lang="ru-RU" sz="4000" b="1" dirty="0" smtClean="0">
                <a:solidFill>
                  <a:srgbClr val="FF0000"/>
                </a:solidFill>
              </a:rPr>
              <a:t>АДАПТИРОВАННОЙ ОБРАЗОВАТЕЛЬНОЙ ПРОГРАММЫ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ДЛЯ ДЕТЕЙ С ТЯЖЕЛЫМИ НАРУШЕНИЯМИ РЕЧИ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МКДОУ детский сад № 4 «Скворушка»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с. Богучаны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105156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Возрастные </a:t>
            </a:r>
            <a:r>
              <a:rPr lang="ru-RU" sz="2000" b="1" dirty="0">
                <a:solidFill>
                  <a:srgbClr val="FF0000"/>
                </a:solidFill>
              </a:rPr>
              <a:t>и иные категории детей, на которых </a:t>
            </a:r>
            <a:r>
              <a:rPr lang="ru-RU" sz="2000" b="1" dirty="0" smtClean="0">
                <a:solidFill>
                  <a:srgbClr val="FF0000"/>
                </a:solidFill>
              </a:rPr>
              <a:t>ориентирована Программа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96752"/>
            <a:ext cx="8572560" cy="5400600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Обучающиеся с тяжелыми нарушениями речи (далее - ТНР) представляют собой сложную  разнородную группу, характеризующуюся разной степенью и механизмом нарушения речи, временем его возникновения, разнородным уровнем психофизического развития. Это определяет различные возможности детей в овладении навыками речевого общения.</a:t>
            </a:r>
          </a:p>
          <a:p>
            <a:pPr algn="just"/>
            <a:r>
              <a:rPr lang="ru-RU" sz="2000" dirty="0" smtClean="0"/>
              <a:t>Дошкольники с ТНР овладевают грамматическими формами словоизменения, словообразования, типами предложений, как правило, в той же последовательности, что и при нормальном речевом развитии. Своеобразие овладения грамматическим строем речи детьми с ТНР проявляется в более медленном темпе усвоения, в дисгармонии развитии морфологической и синтаксической системы языка, семантических формально-языковых компонентов, в искажении общей картины речевого развития.</a:t>
            </a:r>
          </a:p>
          <a:p>
            <a:pPr marL="0" indent="0" algn="just"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86409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Используемые </a:t>
            </a:r>
            <a:r>
              <a:rPr lang="ru-RU" sz="2800" b="1" dirty="0">
                <a:solidFill>
                  <a:srgbClr val="FF0000"/>
                </a:solidFill>
              </a:rPr>
              <a:t>Примерные П</a:t>
            </a:r>
            <a:r>
              <a:rPr lang="ru-RU" sz="2800" b="1" dirty="0" smtClean="0">
                <a:solidFill>
                  <a:srgbClr val="FF0000"/>
                </a:solidFill>
              </a:rPr>
              <a:t>рограммы: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183880" cy="5268072"/>
          </a:xfrm>
        </p:spPr>
        <p:txBody>
          <a:bodyPr>
            <a:normAutofit fontScale="55000" lnSpcReduction="20000"/>
          </a:bodyPr>
          <a:lstStyle/>
          <a:p>
            <a:pPr lvl="0"/>
            <a:endParaRPr lang="ru-RU" b="1" u="sng" cap="all" dirty="0" smtClean="0">
              <a:hlinkClick r:id="rId2"/>
            </a:endParaRPr>
          </a:p>
          <a:p>
            <a:pPr lvl="0">
              <a:lnSpc>
                <a:spcPct val="170000"/>
              </a:lnSpc>
            </a:pPr>
            <a:r>
              <a:rPr lang="ru-RU" b="1" u="sng" cap="all" dirty="0" smtClean="0">
                <a:hlinkClick r:id="rId2"/>
              </a:rPr>
              <a:t>ПРИМЕРНАЯ </a:t>
            </a:r>
            <a:r>
              <a:rPr lang="ru-RU" b="1" u="sng" cap="all" dirty="0" smtClean="0">
                <a:hlinkClick r:id="rId2"/>
              </a:rPr>
              <a:t>ОСНОВНАЯ ОБРАЗОВАТЕЛЬНАЯ ПРОГРАММА ДОШКОЛЬНОГО ОБРАЗОВАНИЯ</a:t>
            </a:r>
            <a:r>
              <a:rPr lang="ru-RU" b="1" cap="all" dirty="0" smtClean="0"/>
              <a:t> </a:t>
            </a:r>
            <a:endParaRPr lang="ru-RU" dirty="0" smtClean="0"/>
          </a:p>
          <a:p>
            <a:pPr lvl="0">
              <a:lnSpc>
                <a:spcPct val="170000"/>
              </a:lnSpc>
            </a:pPr>
            <a:r>
              <a:rPr lang="ru-RU" b="1" u="sng" cap="all" dirty="0" smtClean="0">
                <a:hlinkClick r:id="rId3"/>
              </a:rPr>
              <a:t>ПРИМЕРНАЯ </a:t>
            </a:r>
            <a:r>
              <a:rPr lang="ru-RU" b="1" u="sng" cap="all" dirty="0" smtClean="0">
                <a:hlinkClick r:id="rId3"/>
              </a:rPr>
              <a:t>АДАПТИРОВАННАЯ ОСНОВНАЯ ОБРАЗОВАТЕЛЬНАЯ ПРОГРАММА ДОШКОЛЬНОГО ОБРАЗОВАНИЯ ДЕТЕЙ С ТЯЖЁЛЫМИ НАРУШЕНИЯМИ РЕЧИ</a:t>
            </a:r>
            <a:endParaRPr lang="ru-RU" dirty="0" smtClean="0"/>
          </a:p>
          <a:p>
            <a:pPr lvl="0">
              <a:lnSpc>
                <a:spcPct val="170000"/>
              </a:lnSpc>
            </a:pPr>
            <a:r>
              <a:rPr lang="ru-RU" b="1" u="sng" cap="all" dirty="0" smtClean="0">
                <a:hlinkClick r:id="rId4"/>
              </a:rPr>
              <a:t>ОТ РОЖДЕНИЯ ДО ШКОЛЫ. Инновационная программа дошкольного образования. / Под ред. Н.Е. </a:t>
            </a:r>
            <a:r>
              <a:rPr lang="ru-RU" b="1" u="sng" cap="all" dirty="0" err="1" smtClean="0">
                <a:hlinkClick r:id="rId4"/>
              </a:rPr>
              <a:t>Вераксы</a:t>
            </a:r>
            <a:r>
              <a:rPr lang="ru-RU" b="1" u="sng" cap="all" dirty="0" smtClean="0">
                <a:hlinkClick r:id="rId4"/>
              </a:rPr>
              <a:t>, Т.С. Комаровой, Э. М. Дорофеевой. — Издание пятое (инновационное), </a:t>
            </a:r>
            <a:r>
              <a:rPr lang="ru-RU" b="1" u="sng" cap="all" dirty="0" err="1" smtClean="0">
                <a:hlinkClick r:id="rId4"/>
              </a:rPr>
              <a:t>испр</a:t>
            </a:r>
            <a:r>
              <a:rPr lang="ru-RU" b="1" u="sng" cap="all" dirty="0" smtClean="0">
                <a:hlinkClick r:id="rId4"/>
              </a:rPr>
              <a:t>. и доп.— М.: МОЗАИКА-СИНТЕЗ, 2019</a:t>
            </a:r>
            <a:endParaRPr lang="ru-RU" dirty="0" smtClean="0"/>
          </a:p>
          <a:p>
            <a:pPr lvl="0">
              <a:lnSpc>
                <a:spcPct val="170000"/>
              </a:lnSpc>
            </a:pPr>
            <a:r>
              <a:rPr lang="ru-RU" b="1" u="sng" cap="all" dirty="0" smtClean="0">
                <a:hlinkClick r:id="rId5"/>
              </a:rPr>
              <a:t>Основная общеобразовательная программа Дошкольного образования </a:t>
            </a:r>
            <a:r>
              <a:rPr lang="ru-RU" b="1" u="sng" cap="all" dirty="0" err="1" smtClean="0">
                <a:hlinkClick r:id="rId5"/>
              </a:rPr>
              <a:t>мкдоу</a:t>
            </a:r>
            <a:r>
              <a:rPr lang="ru-RU" b="1" u="sng" cap="all" dirty="0" smtClean="0">
                <a:hlinkClick r:id="rId5"/>
              </a:rPr>
              <a:t> детский сад № 4 «скворушка» на 2019-2020 </a:t>
            </a:r>
            <a:r>
              <a:rPr lang="ru-RU" b="1" u="sng" cap="all" dirty="0" err="1" smtClean="0">
                <a:hlinkClick r:id="rId5"/>
              </a:rPr>
              <a:t>уч.г</a:t>
            </a:r>
            <a:r>
              <a:rPr lang="ru-RU" b="1" u="sng" cap="all" dirty="0" smtClean="0">
                <a:hlinkClick r:id="rId5"/>
              </a:rPr>
              <a:t> </a:t>
            </a:r>
            <a:endParaRPr lang="ru-RU" dirty="0" smtClean="0"/>
          </a:p>
          <a:p>
            <a:pPr lvl="0"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Характеристика </a:t>
            </a:r>
            <a:r>
              <a:rPr lang="ru-RU" sz="2800" b="1" dirty="0">
                <a:solidFill>
                  <a:srgbClr val="FF0000"/>
                </a:solidFill>
              </a:rPr>
              <a:t>взаимодействия педагогического коллектива с семьями детей.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5256584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sz="4000" dirty="0" smtClean="0"/>
              <a:t>Укрепление и развитие взаимодействия детского сада и семьи обеспечивают благоприятные условия жизни и воспитания ребёнка, формирование основ полноценной, гармоничной личности. Главной ценностью педагогической культуры является ребенок — его развитие, образование, воспитание, социальная защита и поддержка его достоинства и прав человека.</a:t>
            </a:r>
          </a:p>
          <a:p>
            <a:pPr marL="0" indent="0" algn="just">
              <a:buNone/>
            </a:pPr>
            <a:r>
              <a:rPr lang="ru-RU" sz="4000" dirty="0" smtClean="0"/>
              <a:t>Основной целью работы с родителями является обеспечение взаимодействия с семьей, вовлечение родителей в образовательный процесс для формирования у них компетентной педагогической позиции по отношению к собственному ребенку.</a:t>
            </a:r>
          </a:p>
          <a:p>
            <a:pPr marL="0" indent="0" algn="just">
              <a:buNone/>
            </a:pPr>
            <a:r>
              <a:rPr lang="ru-RU" sz="4000" dirty="0" smtClean="0"/>
              <a:t>Реализация цели обеспечивает решение следующих задач:</a:t>
            </a:r>
          </a:p>
          <a:p>
            <a:pPr marL="0" indent="0" algn="just">
              <a:buNone/>
            </a:pPr>
            <a:r>
              <a:rPr lang="ru-RU" sz="4000" dirty="0" smtClean="0"/>
              <a:t>–</a:t>
            </a:r>
            <a:r>
              <a:rPr lang="x-none" sz="4000" smtClean="0"/>
              <a:t> </a:t>
            </a:r>
            <a:r>
              <a:rPr lang="ru-RU" sz="4000" dirty="0" smtClean="0"/>
              <a:t>выработка у педагогов уважительного отношения к традициям семейного воспитания детей и признания приоритетности родительского права в вопросах воспитания ребенка;</a:t>
            </a:r>
          </a:p>
          <a:p>
            <a:pPr marL="0" indent="0" algn="just">
              <a:buNone/>
            </a:pPr>
            <a:r>
              <a:rPr lang="ru-RU" sz="4000" dirty="0" smtClean="0"/>
              <a:t>–</a:t>
            </a:r>
            <a:r>
              <a:rPr lang="x-none" sz="4000" smtClean="0"/>
              <a:t> </a:t>
            </a:r>
            <a:r>
              <a:rPr lang="ru-RU" sz="4000" dirty="0" smtClean="0"/>
              <a:t>вовлечение родителей в воспитательно-образовательный процесс;</a:t>
            </a:r>
          </a:p>
          <a:p>
            <a:pPr marL="0" indent="0" algn="just">
              <a:buNone/>
            </a:pPr>
            <a:r>
              <a:rPr lang="ru-RU" sz="4000" dirty="0" smtClean="0"/>
              <a:t>–</a:t>
            </a:r>
            <a:r>
              <a:rPr lang="x-none" sz="4000" smtClean="0"/>
              <a:t> </a:t>
            </a:r>
            <a:r>
              <a:rPr lang="ru-RU" sz="4000" dirty="0" smtClean="0"/>
              <a:t>внедрение эффективных технологий сотрудничества с родителями, активизация их участия в жизни ДОО.</a:t>
            </a:r>
          </a:p>
          <a:p>
            <a:pPr marL="0" indent="0" algn="just">
              <a:buNone/>
            </a:pPr>
            <a:r>
              <a:rPr lang="ru-RU" sz="4000" dirty="0" smtClean="0"/>
              <a:t>–</a:t>
            </a:r>
            <a:r>
              <a:rPr lang="x-none" sz="4000" smtClean="0"/>
              <a:t> </a:t>
            </a:r>
            <a:r>
              <a:rPr lang="ru-RU" sz="4000" dirty="0" smtClean="0"/>
              <a:t>создание активной информационно-развивающей среды, обеспечивающей единые подходы к развитию личности в семье и детском коллективе;</a:t>
            </a:r>
          </a:p>
          <a:p>
            <a:pPr marL="0" indent="0" algn="just">
              <a:buNone/>
            </a:pPr>
            <a:r>
              <a:rPr lang="ru-RU" sz="4000" dirty="0" smtClean="0"/>
              <a:t>–</a:t>
            </a:r>
            <a:r>
              <a:rPr lang="x-none" sz="4000" smtClean="0"/>
              <a:t> </a:t>
            </a:r>
            <a:r>
              <a:rPr lang="ru-RU" sz="4000" dirty="0" smtClean="0"/>
              <a:t>повышение родительской компетентности в вопросах воспитания и обучения детей.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Характеристика </a:t>
            </a:r>
            <a:r>
              <a:rPr lang="ru-RU" sz="2800" b="1" dirty="0">
                <a:solidFill>
                  <a:srgbClr val="FF0000"/>
                </a:solidFill>
              </a:rPr>
              <a:t>взаимодействия педагогического коллектива с семьями детей.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52565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340768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Работа, обеспечивающая взаимодействие семьи и дошкольной организации, включает следующие направления:</a:t>
            </a:r>
          </a:p>
          <a:p>
            <a:pPr algn="just"/>
            <a:r>
              <a:rPr lang="ru-RU" dirty="0" smtClean="0"/>
              <a:t>–</a:t>
            </a:r>
            <a:r>
              <a:rPr lang="x-none" smtClean="0"/>
              <a:t> </a:t>
            </a:r>
            <a:r>
              <a:rPr lang="ru-RU" b="1" dirty="0" smtClean="0"/>
              <a:t>аналитическое -</a:t>
            </a:r>
            <a:r>
              <a:rPr lang="ru-RU" dirty="0" smtClean="0"/>
              <a:t> изучение семьи, выяснение образовательных потребностей ребёнка с ТНР и предпочтений родителей для согласования воспитательных воздействий на ребенка;</a:t>
            </a:r>
          </a:p>
          <a:p>
            <a:pPr algn="just"/>
            <a:r>
              <a:rPr lang="ru-RU" dirty="0" smtClean="0"/>
              <a:t>–</a:t>
            </a:r>
            <a:r>
              <a:rPr lang="x-none" smtClean="0"/>
              <a:t> </a:t>
            </a:r>
            <a:r>
              <a:rPr lang="ru-RU" b="1" dirty="0" err="1" smtClean="0"/>
              <a:t>коммуникативно-деятельностное</a:t>
            </a:r>
            <a:r>
              <a:rPr lang="ru-RU" b="1" dirty="0" smtClean="0"/>
              <a:t> - </a:t>
            </a:r>
            <a:r>
              <a:rPr lang="ru-RU" dirty="0" smtClean="0"/>
              <a:t>направлено на</a:t>
            </a:r>
            <a:r>
              <a:rPr lang="ru-RU" b="1" dirty="0" smtClean="0"/>
              <a:t> </a:t>
            </a:r>
            <a:r>
              <a:rPr lang="ru-RU" dirty="0" smtClean="0"/>
              <a:t>повышение педагогической культуры родителей; вовлечение родителей в воспитательно-образовательный процесс; создание активной развивающей среды, обеспечивающей единые подходы к развитию личности в семье и детском коллективе.</a:t>
            </a:r>
          </a:p>
          <a:p>
            <a:pPr algn="just"/>
            <a:r>
              <a:rPr lang="ru-RU" dirty="0" smtClean="0"/>
              <a:t>–</a:t>
            </a:r>
            <a:r>
              <a:rPr lang="x-none" smtClean="0"/>
              <a:t> </a:t>
            </a:r>
            <a:r>
              <a:rPr lang="ru-RU" b="1" dirty="0" smtClean="0"/>
              <a:t>информационное - </a:t>
            </a:r>
            <a:r>
              <a:rPr lang="ru-RU" dirty="0" smtClean="0"/>
              <a:t>пропаганда и популяризация опыта деятельности ДОО; создание открытого информационного пространства (сайт ДОО, форум, группы в социальных сетях и др.); </a:t>
            </a:r>
          </a:p>
          <a:p>
            <a:pPr algn="just"/>
            <a:r>
              <a:rPr lang="ru-RU" dirty="0" smtClean="0"/>
              <a:t>Планируемый результат работы с родителями:</a:t>
            </a:r>
          </a:p>
          <a:p>
            <a:pPr algn="just"/>
            <a:r>
              <a:rPr lang="ru-RU" dirty="0" smtClean="0"/>
              <a:t>–</a:t>
            </a:r>
            <a:r>
              <a:rPr lang="x-none" smtClean="0"/>
              <a:t> </a:t>
            </a:r>
            <a:r>
              <a:rPr lang="ru-RU" dirty="0" smtClean="0"/>
              <a:t>преемственность в работе ДОО и семьи по вопросам оздоровления, досуга, обучения и воспитания;</a:t>
            </a:r>
          </a:p>
          <a:p>
            <a:pPr algn="just"/>
            <a:r>
              <a:rPr lang="ru-RU" dirty="0" smtClean="0"/>
              <a:t>–</a:t>
            </a:r>
            <a:r>
              <a:rPr lang="x-none" smtClean="0"/>
              <a:t> </a:t>
            </a:r>
            <a:r>
              <a:rPr lang="ru-RU" dirty="0" smtClean="0"/>
              <a:t>повышение уровня родительской компетентности;</a:t>
            </a:r>
          </a:p>
          <a:p>
            <a:pPr algn="just"/>
            <a:r>
              <a:rPr lang="ru-RU" dirty="0" smtClean="0"/>
              <a:t>–</a:t>
            </a:r>
            <a:r>
              <a:rPr lang="x-none" smtClean="0"/>
              <a:t> </a:t>
            </a:r>
            <a:r>
              <a:rPr lang="ru-RU" dirty="0" smtClean="0"/>
              <a:t>гармонизацию семейных детско-родительских отношений.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298</Words>
  <Application>Microsoft Office PowerPoint</Application>
  <PresentationFormat>Экран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АДАПТИРОВАННОЙ ОБРАЗОВАТЕЛЬНОЙ ПРОГРАММЫ  ДЛЯ ДЕТЕЙ С ТЯЖЕЛЫМИ НАРУШЕНИЯМИ РЕЧИ   МКДОУ детский сад № 4 «Скворушка»  с. Богучаны</vt:lpstr>
      <vt:lpstr>Возрастные и иные категории детей, на которых ориентирована Программа</vt:lpstr>
      <vt:lpstr>Используемые Примерные Программы:</vt:lpstr>
      <vt:lpstr>Характеристика взаимодействия педагогического коллектива с семьями детей.</vt:lpstr>
      <vt:lpstr>Характеристика взаимодействия педагогического коллектива с семьями детей.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АДАПТИРОВАННОЙ ОБЩЕОБРАЗОВАТЕЛЬНОЙ ПРОГРАММЫ  МКДОУ ДЕТСКИЙ САД № 4 «Скворушка»  с. Богучаны ДЛЯ ДЕТЕЙ С ИНТЕЛЛЕКТУАЛЬНЫМИ НАРУШЕНИЯМИ</dc:title>
  <dc:creator>сосенка</dc:creator>
  <cp:lastModifiedBy>Светлана Слаутина</cp:lastModifiedBy>
  <cp:revision>19</cp:revision>
  <dcterms:created xsi:type="dcterms:W3CDTF">2020-03-02T04:56:16Z</dcterms:created>
  <dcterms:modified xsi:type="dcterms:W3CDTF">2020-03-10T05:48:19Z</dcterms:modified>
</cp:coreProperties>
</file>